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7" r:id="rId6"/>
  </p:sldIdLst>
  <p:sldSz cx="7561263" cy="10693400"/>
  <p:notesSz cx="6797675" cy="99266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p:scale>
          <a:sx n="91" d="100"/>
          <a:sy n="91" d="100"/>
        </p:scale>
        <p:origin x="1260" y="-216"/>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r>
              <a:rPr lang="ja-JP" sz="1050"/>
              <a:t>現金給与総額</a:t>
            </a:r>
            <a:r>
              <a:rPr lang="ja-JP" altLang="en-US" sz="1050"/>
              <a:t>（</a:t>
            </a:r>
            <a:r>
              <a:rPr lang="ja-JP" sz="1050"/>
              <a:t>対前年</a:t>
            </a:r>
            <a:r>
              <a:rPr lang="ja-JP" altLang="en-US" sz="1050"/>
              <a:t>同月</a:t>
            </a:r>
            <a:r>
              <a:rPr lang="ja-JP" sz="1050"/>
              <a:t>比</a:t>
            </a:r>
            <a:r>
              <a:rPr lang="ja-JP" altLang="en-US" sz="1050"/>
              <a:t>）</a:t>
            </a:r>
            <a:endParaRPr lang="ja-JP" sz="1050"/>
          </a:p>
        </c:rich>
      </c:tx>
      <c:overlay val="0"/>
      <c:spPr>
        <a:noFill/>
        <a:ln>
          <a:noFill/>
        </a:ln>
        <a:effectLst/>
      </c:spPr>
      <c:txPr>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平均賃金!$B$3</c:f>
              <c:strCache>
                <c:ptCount val="1"/>
                <c:pt idx="0">
                  <c:v>従業員5人以上</c:v>
                </c:pt>
              </c:strCache>
            </c:strRef>
          </c:tx>
          <c:spPr>
            <a:solidFill>
              <a:schemeClr val="accent1"/>
            </a:solidFill>
            <a:ln>
              <a:noFill/>
            </a:ln>
            <a:effectLst/>
          </c:spPr>
          <c:invertIfNegative val="0"/>
          <c:dLbls>
            <c:delete val="1"/>
          </c:dLbls>
          <c:cat>
            <c:strRef>
              <c:f>平均賃金!$A$4:$A$9</c:f>
              <c:strCache>
                <c:ptCount val="6"/>
                <c:pt idx="0">
                  <c:v>R5.1月</c:v>
                </c:pt>
                <c:pt idx="1">
                  <c:v>2月</c:v>
                </c:pt>
                <c:pt idx="2">
                  <c:v>3月</c:v>
                </c:pt>
                <c:pt idx="3">
                  <c:v>4月</c:v>
                </c:pt>
                <c:pt idx="4">
                  <c:v>5月</c:v>
                </c:pt>
                <c:pt idx="5">
                  <c:v>6月</c:v>
                </c:pt>
              </c:strCache>
            </c:strRef>
          </c:cat>
          <c:val>
            <c:numRef>
              <c:f>平均賃金!$B$4:$B$9</c:f>
              <c:numCache>
                <c:formatCode>0.0_ </c:formatCode>
                <c:ptCount val="6"/>
                <c:pt idx="0">
                  <c:v>-0.7</c:v>
                </c:pt>
                <c:pt idx="1">
                  <c:v>2.7</c:v>
                </c:pt>
                <c:pt idx="2">
                  <c:v>-1.9</c:v>
                </c:pt>
                <c:pt idx="3">
                  <c:v>-0.8</c:v>
                </c:pt>
                <c:pt idx="4">
                  <c:v>3</c:v>
                </c:pt>
                <c:pt idx="5">
                  <c:v>5.4</c:v>
                </c:pt>
              </c:numCache>
            </c:numRef>
          </c:val>
          <c:extLst>
            <c:ext xmlns:c16="http://schemas.microsoft.com/office/drawing/2014/chart" uri="{C3380CC4-5D6E-409C-BE32-E72D297353CC}">
              <c16:uniqueId val="{00000000-52F6-44EA-82D1-252CE0CFABA0}"/>
            </c:ext>
          </c:extLst>
        </c:ser>
        <c:ser>
          <c:idx val="1"/>
          <c:order val="1"/>
          <c:tx>
            <c:strRef>
              <c:f>平均賃金!$C$3</c:f>
              <c:strCache>
                <c:ptCount val="1"/>
                <c:pt idx="0">
                  <c:v>従業員30人以上</c:v>
                </c:pt>
              </c:strCache>
            </c:strRef>
          </c:tx>
          <c:spPr>
            <a:solidFill>
              <a:schemeClr val="bg1">
                <a:lumMod val="85000"/>
              </a:schemeClr>
            </a:solidFill>
            <a:ln>
              <a:solidFill>
                <a:schemeClr val="bg1">
                  <a:lumMod val="85000"/>
                </a:schemeClr>
              </a:solidFill>
            </a:ln>
            <a:effectLst/>
          </c:spPr>
          <c:invertIfNegative val="0"/>
          <c:dLbls>
            <c:delete val="1"/>
          </c:dLbls>
          <c:cat>
            <c:strRef>
              <c:f>平均賃金!$A$4:$A$9</c:f>
              <c:strCache>
                <c:ptCount val="6"/>
                <c:pt idx="0">
                  <c:v>R5.1月</c:v>
                </c:pt>
                <c:pt idx="1">
                  <c:v>2月</c:v>
                </c:pt>
                <c:pt idx="2">
                  <c:v>3月</c:v>
                </c:pt>
                <c:pt idx="3">
                  <c:v>4月</c:v>
                </c:pt>
                <c:pt idx="4">
                  <c:v>5月</c:v>
                </c:pt>
                <c:pt idx="5">
                  <c:v>6月</c:v>
                </c:pt>
              </c:strCache>
            </c:strRef>
          </c:cat>
          <c:val>
            <c:numRef>
              <c:f>平均賃金!$C$4:$C$9</c:f>
              <c:numCache>
                <c:formatCode>0.0_ </c:formatCode>
                <c:ptCount val="6"/>
                <c:pt idx="0">
                  <c:v>-1.3</c:v>
                </c:pt>
                <c:pt idx="1">
                  <c:v>-0.2</c:v>
                </c:pt>
                <c:pt idx="2">
                  <c:v>-3.7</c:v>
                </c:pt>
                <c:pt idx="3">
                  <c:v>-1.4</c:v>
                </c:pt>
                <c:pt idx="4">
                  <c:v>1.5</c:v>
                </c:pt>
                <c:pt idx="5">
                  <c:v>-1</c:v>
                </c:pt>
              </c:numCache>
            </c:numRef>
          </c:val>
          <c:extLst>
            <c:ext xmlns:c16="http://schemas.microsoft.com/office/drawing/2014/chart" uri="{C3380CC4-5D6E-409C-BE32-E72D297353CC}">
              <c16:uniqueId val="{00000001-52F6-44EA-82D1-252CE0CFABA0}"/>
            </c:ext>
          </c:extLst>
        </c:ser>
        <c:dLbls>
          <c:showLegendKey val="0"/>
          <c:showVal val="1"/>
          <c:showCatName val="0"/>
          <c:showSerName val="0"/>
          <c:showPercent val="0"/>
          <c:showBubbleSize val="0"/>
        </c:dLbls>
        <c:gapWidth val="150"/>
        <c:axId val="879209952"/>
        <c:axId val="879212864"/>
      </c:barChart>
      <c:catAx>
        <c:axId val="879209952"/>
        <c:scaling>
          <c:orientation val="minMax"/>
        </c:scaling>
        <c:delete val="0"/>
        <c:axPos val="b"/>
        <c:numFmt formatCode="General" sourceLinked="0"/>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b"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12864"/>
        <c:crosses val="autoZero"/>
        <c:auto val="1"/>
        <c:lblAlgn val="ctr"/>
        <c:lblOffset val="100"/>
        <c:noMultiLvlLbl val="0"/>
      </c:catAx>
      <c:valAx>
        <c:axId val="879212864"/>
        <c:scaling>
          <c:orientation val="minMax"/>
        </c:scaling>
        <c:delete val="0"/>
        <c:axPos val="l"/>
        <c:majorGridlines>
          <c:spPr>
            <a:ln w="9525" cap="flat" cmpd="sng" algn="ctr">
              <a:solidFill>
                <a:schemeClr val="tx1">
                  <a:lumMod val="15000"/>
                  <a:lumOff val="85000"/>
                </a:schemeClr>
              </a:solidFill>
              <a:round/>
            </a:ln>
            <a:effectLst/>
          </c:spPr>
        </c:majorGridlines>
        <c:numFmt formatCode="#,##0.0_ ;[Red]\-#,##0.0\ "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09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有効求人倍率!$B$5</c:f>
              <c:strCache>
                <c:ptCount val="1"/>
                <c:pt idx="0">
                  <c:v>R5年4月</c:v>
                </c:pt>
              </c:strCache>
            </c:strRef>
          </c:tx>
          <c:spPr>
            <a:solidFill>
              <a:schemeClr val="accent1">
                <a:lumMod val="40000"/>
                <a:lumOff val="60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有効求人倍率!$B$6:$B$16</c:f>
              <c:numCache>
                <c:formatCode>#,##0.00_);[Red]\(#,##0.00\)</c:formatCode>
                <c:ptCount val="11"/>
                <c:pt idx="0">
                  <c:v>1.49</c:v>
                </c:pt>
                <c:pt idx="1">
                  <c:v>1.61</c:v>
                </c:pt>
                <c:pt idx="2">
                  <c:v>1.23</c:v>
                </c:pt>
                <c:pt idx="3">
                  <c:v>0.82</c:v>
                </c:pt>
                <c:pt idx="4">
                  <c:v>1.84</c:v>
                </c:pt>
                <c:pt idx="5">
                  <c:v>1.25</c:v>
                </c:pt>
                <c:pt idx="6">
                  <c:v>1.21</c:v>
                </c:pt>
                <c:pt idx="7">
                  <c:v>1.26</c:v>
                </c:pt>
                <c:pt idx="8">
                  <c:v>1.28</c:v>
                </c:pt>
                <c:pt idx="9">
                  <c:v>1.28</c:v>
                </c:pt>
                <c:pt idx="10">
                  <c:v>1.54</c:v>
                </c:pt>
              </c:numCache>
            </c:numRef>
          </c:val>
          <c:extLst>
            <c:ext xmlns:c16="http://schemas.microsoft.com/office/drawing/2014/chart" uri="{C3380CC4-5D6E-409C-BE32-E72D297353CC}">
              <c16:uniqueId val="{00000000-1B53-4F52-87EA-7242F30917F5}"/>
            </c:ext>
          </c:extLst>
        </c:ser>
        <c:ser>
          <c:idx val="1"/>
          <c:order val="1"/>
          <c:tx>
            <c:strRef>
              <c:f>有効求人倍率!$C$5</c:f>
              <c:strCache>
                <c:ptCount val="1"/>
                <c:pt idx="0">
                  <c:v>R5年5月</c:v>
                </c:pt>
              </c:strCache>
            </c:strRef>
          </c:tx>
          <c:spPr>
            <a:solidFill>
              <a:schemeClr val="tx2">
                <a:lumMod val="60000"/>
                <a:lumOff val="40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有効求人倍率!$C$6:$C$16</c:f>
              <c:numCache>
                <c:formatCode>#,##0.00_);[Red]\(#,##0.00\)</c:formatCode>
                <c:ptCount val="11"/>
                <c:pt idx="0">
                  <c:v>1.46</c:v>
                </c:pt>
                <c:pt idx="1">
                  <c:v>1.57</c:v>
                </c:pt>
                <c:pt idx="2">
                  <c:v>1.21</c:v>
                </c:pt>
                <c:pt idx="3">
                  <c:v>0.81</c:v>
                </c:pt>
                <c:pt idx="4">
                  <c:v>1.81</c:v>
                </c:pt>
                <c:pt idx="5">
                  <c:v>1.23</c:v>
                </c:pt>
                <c:pt idx="6">
                  <c:v>1.1399999999999999</c:v>
                </c:pt>
                <c:pt idx="7">
                  <c:v>1.23</c:v>
                </c:pt>
                <c:pt idx="8">
                  <c:v>1.3</c:v>
                </c:pt>
                <c:pt idx="9">
                  <c:v>1.26</c:v>
                </c:pt>
                <c:pt idx="10">
                  <c:v>1.49</c:v>
                </c:pt>
              </c:numCache>
            </c:numRef>
          </c:val>
          <c:extLst>
            <c:ext xmlns:c16="http://schemas.microsoft.com/office/drawing/2014/chart" uri="{C3380CC4-5D6E-409C-BE32-E72D297353CC}">
              <c16:uniqueId val="{00000001-1B53-4F52-87EA-7242F30917F5}"/>
            </c:ext>
          </c:extLst>
        </c:ser>
        <c:ser>
          <c:idx val="2"/>
          <c:order val="2"/>
          <c:tx>
            <c:strRef>
              <c:f>有効求人倍率!$D$5</c:f>
              <c:strCache>
                <c:ptCount val="1"/>
                <c:pt idx="0">
                  <c:v>R5年6月</c:v>
                </c:pt>
              </c:strCache>
            </c:strRef>
          </c:tx>
          <c:spPr>
            <a:solidFill>
              <a:schemeClr val="tx2">
                <a:lumMod val="75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有効求人倍率!$D$6:$D$16</c:f>
              <c:numCache>
                <c:formatCode>#,##0.00_);[Red]\(#,##0.00\)</c:formatCode>
                <c:ptCount val="11"/>
                <c:pt idx="0">
                  <c:v>1.48</c:v>
                </c:pt>
                <c:pt idx="1">
                  <c:v>1.59</c:v>
                </c:pt>
                <c:pt idx="2">
                  <c:v>1.23</c:v>
                </c:pt>
                <c:pt idx="3">
                  <c:v>0.85</c:v>
                </c:pt>
                <c:pt idx="4">
                  <c:v>1.84</c:v>
                </c:pt>
                <c:pt idx="5">
                  <c:v>1.26</c:v>
                </c:pt>
                <c:pt idx="6">
                  <c:v>1.17</c:v>
                </c:pt>
                <c:pt idx="7">
                  <c:v>1.3</c:v>
                </c:pt>
                <c:pt idx="8">
                  <c:v>1.41</c:v>
                </c:pt>
                <c:pt idx="9">
                  <c:v>1.27</c:v>
                </c:pt>
                <c:pt idx="10">
                  <c:v>1.58</c:v>
                </c:pt>
              </c:numCache>
            </c:numRef>
          </c:val>
          <c:extLst>
            <c:ext xmlns:c16="http://schemas.microsoft.com/office/drawing/2014/chart" uri="{C3380CC4-5D6E-409C-BE32-E72D297353CC}">
              <c16:uniqueId val="{00000002-1B53-4F52-87EA-7242F30917F5}"/>
            </c:ext>
          </c:extLst>
        </c:ser>
        <c:ser>
          <c:idx val="3"/>
          <c:order val="3"/>
          <c:tx>
            <c:strRef>
              <c:f>有効求人倍率!$E$5</c:f>
              <c:strCache>
                <c:ptCount val="1"/>
                <c:pt idx="0">
                  <c:v>R5年7月</c:v>
                </c:pt>
              </c:strCache>
            </c:strRef>
          </c:tx>
          <c:spPr>
            <a:solidFill>
              <a:schemeClr val="tx2">
                <a:lumMod val="50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有効求人倍率!$E$6:$E$16</c:f>
              <c:numCache>
                <c:formatCode>#,##0.00_);[Red]\(#,##0.00\)</c:formatCode>
                <c:ptCount val="11"/>
                <c:pt idx="0">
                  <c:v>1.54</c:v>
                </c:pt>
                <c:pt idx="1">
                  <c:v>1.65</c:v>
                </c:pt>
                <c:pt idx="2">
                  <c:v>1.26</c:v>
                </c:pt>
                <c:pt idx="3">
                  <c:v>0.92</c:v>
                </c:pt>
                <c:pt idx="4">
                  <c:v>1.96</c:v>
                </c:pt>
                <c:pt idx="5">
                  <c:v>1.29</c:v>
                </c:pt>
                <c:pt idx="6">
                  <c:v>1.31</c:v>
                </c:pt>
                <c:pt idx="7">
                  <c:v>1.33</c:v>
                </c:pt>
                <c:pt idx="8">
                  <c:v>1.47</c:v>
                </c:pt>
                <c:pt idx="9">
                  <c:v>1.24</c:v>
                </c:pt>
                <c:pt idx="10">
                  <c:v>1.67</c:v>
                </c:pt>
              </c:numCache>
            </c:numRef>
          </c:val>
          <c:extLst>
            <c:ext xmlns:c16="http://schemas.microsoft.com/office/drawing/2014/chart" uri="{C3380CC4-5D6E-409C-BE32-E72D297353CC}">
              <c16:uniqueId val="{00000003-1B53-4F52-87EA-7242F30917F5}"/>
            </c:ext>
          </c:extLst>
        </c:ser>
        <c:dLbls>
          <c:showLegendKey val="0"/>
          <c:showVal val="0"/>
          <c:showCatName val="0"/>
          <c:showSerName val="0"/>
          <c:showPercent val="0"/>
          <c:showBubbleSize val="0"/>
        </c:dLbls>
        <c:gapWidth val="219"/>
        <c:overlap val="-27"/>
        <c:axId val="1141063519"/>
        <c:axId val="1141062271"/>
      </c:barChart>
      <c:catAx>
        <c:axId val="1141063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41062271"/>
        <c:crosses val="autoZero"/>
        <c:auto val="1"/>
        <c:lblAlgn val="ctr"/>
        <c:lblOffset val="100"/>
        <c:noMultiLvlLbl val="0"/>
      </c:catAx>
      <c:valAx>
        <c:axId val="1141062271"/>
        <c:scaling>
          <c:orientation val="minMax"/>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410635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2023/10/10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2023/10/10</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80625EB6-23AA-C432-A320-7A75672AD297}"/>
              </a:ext>
            </a:extLst>
          </p:cNvPr>
          <p:cNvGrpSpPr/>
          <p:nvPr/>
        </p:nvGrpSpPr>
        <p:grpSpPr>
          <a:xfrm>
            <a:off x="4720876" y="1088708"/>
            <a:ext cx="2179320" cy="1028700"/>
            <a:chOff x="0" y="0"/>
            <a:chExt cx="2179320" cy="1028700"/>
          </a:xfrm>
        </p:grpSpPr>
        <p:sp>
          <p:nvSpPr>
            <p:cNvPr id="32" name="角丸四角形 17">
              <a:extLst>
                <a:ext uri="{FF2B5EF4-FFF2-40B4-BE49-F238E27FC236}">
                  <a16:creationId xmlns:a16="http://schemas.microsoft.com/office/drawing/2014/main" id="{8ADE8F98-E1DB-F889-9EBE-54A882950D20}"/>
                </a:ext>
              </a:extLst>
            </p:cNvPr>
            <p:cNvSpPr/>
            <p:nvPr/>
          </p:nvSpPr>
          <p:spPr>
            <a:xfrm>
              <a:off x="0" y="0"/>
              <a:ext cx="2179320" cy="1028700"/>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800" kern="100" dirty="0">
                  <a:solidFill>
                    <a:srgbClr val="000000"/>
                  </a:solidFill>
                  <a:latin typeface="Century" panose="020F0502020204030204"/>
                  <a:ea typeface="HGP創英角ｺﾞｼｯｸUB" panose="020B0900000000000000" pitchFamily="50" charset="-128"/>
                  <a:cs typeface="Times New Roman" panose="02020603050405020304" pitchFamily="18" charset="0"/>
                </a:rPr>
                <a:t>坂祝町</a:t>
              </a: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商工会</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ct val="100000"/>
                </a:lnSpc>
                <a:spcBef>
                  <a:spcPts val="120"/>
                </a:spcBef>
                <a:spcAft>
                  <a:spcPts val="0"/>
                </a:spcAft>
                <a:buClrTx/>
                <a:buSzTx/>
                <a:buFontTx/>
                <a:buNone/>
                <a:tabLst/>
                <a:defRPr/>
              </a:pPr>
              <a:r>
                <a:rPr kumimoji="0" lang="en-US" sz="1100" b="0" i="0" u="none" strike="noStrike" kern="100" cap="none" spc="0" normalizeH="0" baseline="0" noProof="0" dirty="0">
                  <a:ln>
                    <a:noFill/>
                  </a:ln>
                  <a:solidFill>
                    <a:srgbClr val="000000"/>
                  </a:solidFill>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http://www.abcd-sci.or.jp/</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ＴＥＬ </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74-26-7667</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ＦＡＸ </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74-26-9099</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pic>
          <p:nvPicPr>
            <p:cNvPr id="33" name="図 32">
              <a:extLst>
                <a:ext uri="{FF2B5EF4-FFF2-40B4-BE49-F238E27FC236}">
                  <a16:creationId xmlns:a16="http://schemas.microsoft.com/office/drawing/2014/main" id="{B9ED61B6-CB8A-9D62-1830-B53F6B0533A1}"/>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283210" cy="283845"/>
            </a:xfrm>
            <a:prstGeom prst="rect">
              <a:avLst/>
            </a:prstGeom>
            <a:noFill/>
            <a:ln>
              <a:noFill/>
            </a:ln>
          </p:spPr>
        </p:pic>
      </p:grpSp>
      <p:sp>
        <p:nvSpPr>
          <p:cNvPr id="18" name="正方形/長方形 17">
            <a:extLst>
              <a:ext uri="{FF2B5EF4-FFF2-40B4-BE49-F238E27FC236}">
                <a16:creationId xmlns:a16="http://schemas.microsoft.com/office/drawing/2014/main" id="{54B68814-33A0-29FE-995B-DC39E6F64F20}"/>
              </a:ext>
            </a:extLst>
          </p:cNvPr>
          <p:cNvSpPr/>
          <p:nvPr/>
        </p:nvSpPr>
        <p:spPr>
          <a:xfrm>
            <a:off x="9683" y="250999"/>
            <a:ext cx="7541895"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sz="1400" b="1" kern="100">
                <a:effectLst/>
                <a:ea typeface="ＭＳ ゴシック" panose="020B0609070205080204" pitchFamily="49" charset="-128"/>
                <a:cs typeface="Times New Roman" panose="02020603050405020304" pitchFamily="18" charset="0"/>
              </a:rPr>
              <a:t>地 域 経 済 動 向 調 査 ＲＥＰＯＲＴ</a:t>
            </a:r>
            <a:endParaRPr lang="ja-JP" sz="1200" kern="100">
              <a:effectLst/>
              <a:ea typeface="ＭＳ 明朝" panose="02020609040205080304" pitchFamily="17"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62BAA697-7188-2640-5B36-752A58FDDF32}"/>
              </a:ext>
            </a:extLst>
          </p:cNvPr>
          <p:cNvSpPr/>
          <p:nvPr/>
        </p:nvSpPr>
        <p:spPr>
          <a:xfrm>
            <a:off x="180231" y="1026220"/>
            <a:ext cx="1695450"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Century" panose="020F0502020204030204"/>
                <a:ea typeface="ＭＳ ゴシック" panose="020B0609070205080204" pitchFamily="49" charset="-128"/>
                <a:cs typeface="Times New Roman" panose="02020603050405020304" pitchFamily="18" charset="0"/>
              </a:rPr>
              <a:t>２０２３年　第２号</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9" name="テキスト ボックス 7">
            <a:extLst>
              <a:ext uri="{FF2B5EF4-FFF2-40B4-BE49-F238E27FC236}">
                <a16:creationId xmlns:a16="http://schemas.microsoft.com/office/drawing/2014/main" id="{776076B6-974F-89BB-0882-C59A2AF2792E}"/>
              </a:ext>
            </a:extLst>
          </p:cNvPr>
          <p:cNvSpPr txBox="1"/>
          <p:nvPr/>
        </p:nvSpPr>
        <p:spPr>
          <a:xfrm>
            <a:off x="2246591" y="829738"/>
            <a:ext cx="4972050"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100AAA2-5B5F-F0FA-FEEC-EF4ED4F643E9}"/>
              </a:ext>
            </a:extLst>
          </p:cNvPr>
          <p:cNvSpPr txBox="1"/>
          <p:nvPr/>
        </p:nvSpPr>
        <p:spPr>
          <a:xfrm>
            <a:off x="243332" y="1448902"/>
            <a:ext cx="4553743" cy="784830"/>
          </a:xfrm>
          <a:prstGeom prst="rect">
            <a:avLst/>
          </a:prstGeom>
          <a:noFill/>
        </p:spPr>
        <p:txBody>
          <a:bodyPr wrap="square">
            <a:spAutoFit/>
          </a:bodyPr>
          <a:lstStyle/>
          <a:p>
            <a:r>
              <a:rPr lang="ja-JP" altLang="en-US" sz="4500" b="0" i="0" dirty="0">
                <a:solidFill>
                  <a:srgbClr val="333333"/>
                </a:solidFill>
                <a:effectLst/>
                <a:latin typeface="YuGothic"/>
              </a:rPr>
              <a:t>突然発生します！</a:t>
            </a:r>
            <a:endParaRPr lang="ja-JP" altLang="en-US" sz="4500" dirty="0"/>
          </a:p>
        </p:txBody>
      </p:sp>
      <p:sp>
        <p:nvSpPr>
          <p:cNvPr id="7" name="テキスト ボックス 6">
            <a:extLst>
              <a:ext uri="{FF2B5EF4-FFF2-40B4-BE49-F238E27FC236}">
                <a16:creationId xmlns:a16="http://schemas.microsoft.com/office/drawing/2014/main" id="{2841AC1B-8BA4-6228-4423-B10A830A2973}"/>
              </a:ext>
            </a:extLst>
          </p:cNvPr>
          <p:cNvSpPr txBox="1"/>
          <p:nvPr/>
        </p:nvSpPr>
        <p:spPr>
          <a:xfrm>
            <a:off x="260224" y="2225298"/>
            <a:ext cx="5723849" cy="477054"/>
          </a:xfrm>
          <a:prstGeom prst="rect">
            <a:avLst/>
          </a:prstGeom>
          <a:noFill/>
        </p:spPr>
        <p:txBody>
          <a:bodyPr wrap="square">
            <a:spAutoFit/>
          </a:bodyPr>
          <a:lstStyle/>
          <a:p>
            <a:r>
              <a:rPr lang="ja-JP" altLang="en-US" sz="2500" b="0" i="0" dirty="0">
                <a:solidFill>
                  <a:srgbClr val="333333"/>
                </a:solidFill>
                <a:effectLst/>
                <a:latin typeface="YuGothic"/>
              </a:rPr>
              <a:t>地震、</a:t>
            </a:r>
            <a:r>
              <a:rPr lang="ja-JP" altLang="en-US" sz="2500" dirty="0">
                <a:solidFill>
                  <a:srgbClr val="333333"/>
                </a:solidFill>
                <a:latin typeface="YuGothic"/>
              </a:rPr>
              <a:t>水害</a:t>
            </a:r>
            <a:r>
              <a:rPr lang="ja-JP" altLang="en-US" sz="2500" b="0" i="0" dirty="0">
                <a:solidFill>
                  <a:srgbClr val="333333"/>
                </a:solidFill>
                <a:effectLst/>
                <a:latin typeface="YuGothic"/>
              </a:rPr>
              <a:t>、</a:t>
            </a:r>
            <a:r>
              <a:rPr lang="ja-JP" altLang="en-US" sz="2500" dirty="0">
                <a:solidFill>
                  <a:srgbClr val="333333"/>
                </a:solidFill>
                <a:latin typeface="YuGothic"/>
              </a:rPr>
              <a:t>感染症拡大</a:t>
            </a:r>
            <a:r>
              <a:rPr lang="ja-JP" altLang="en-US" sz="2500" b="0" i="0" dirty="0">
                <a:solidFill>
                  <a:srgbClr val="333333"/>
                </a:solidFill>
                <a:effectLst/>
                <a:latin typeface="YuGothic"/>
              </a:rPr>
              <a:t>などの緊急事態</a:t>
            </a:r>
            <a:endParaRPr lang="ja-JP" altLang="en-US" sz="2500" dirty="0"/>
          </a:p>
        </p:txBody>
      </p:sp>
      <p:sp>
        <p:nvSpPr>
          <p:cNvPr id="13" name="テキスト ボックス 12">
            <a:extLst>
              <a:ext uri="{FF2B5EF4-FFF2-40B4-BE49-F238E27FC236}">
                <a16:creationId xmlns:a16="http://schemas.microsoft.com/office/drawing/2014/main" id="{7CA3E826-B375-C32D-9DE3-44960E68DC2F}"/>
              </a:ext>
            </a:extLst>
          </p:cNvPr>
          <p:cNvSpPr txBox="1"/>
          <p:nvPr/>
        </p:nvSpPr>
        <p:spPr>
          <a:xfrm>
            <a:off x="312049" y="2748857"/>
            <a:ext cx="6741399" cy="523220"/>
          </a:xfrm>
          <a:prstGeom prst="rect">
            <a:avLst/>
          </a:prstGeom>
          <a:noFill/>
        </p:spPr>
        <p:txBody>
          <a:bodyPr wrap="square">
            <a:spAutoFit/>
          </a:bodyPr>
          <a:lstStyle/>
          <a:p>
            <a:r>
              <a:rPr lang="ja-JP" altLang="en-US" sz="1400" b="0" i="0" dirty="0">
                <a:solidFill>
                  <a:srgbClr val="333333"/>
                </a:solidFill>
                <a:effectLst/>
                <a:latin typeface="YuGothic"/>
              </a:rPr>
              <a:t>緊急時に倒産や事業縮小を余儀なくされないためには、平常時から準備しておき、緊急時に事業の継続・早期復旧を図ることが重要となります。</a:t>
            </a:r>
            <a:endParaRPr lang="ja-JP" altLang="en-US" sz="1400" dirty="0"/>
          </a:p>
        </p:txBody>
      </p:sp>
      <p:sp>
        <p:nvSpPr>
          <p:cNvPr id="15" name="テキスト ボックス 14">
            <a:extLst>
              <a:ext uri="{FF2B5EF4-FFF2-40B4-BE49-F238E27FC236}">
                <a16:creationId xmlns:a16="http://schemas.microsoft.com/office/drawing/2014/main" id="{C0C32811-0075-6E44-5177-E9741F45711C}"/>
              </a:ext>
            </a:extLst>
          </p:cNvPr>
          <p:cNvSpPr txBox="1"/>
          <p:nvPr/>
        </p:nvSpPr>
        <p:spPr>
          <a:xfrm>
            <a:off x="312049" y="3272077"/>
            <a:ext cx="6903789" cy="523220"/>
          </a:xfrm>
          <a:prstGeom prst="rect">
            <a:avLst/>
          </a:prstGeom>
          <a:noFill/>
        </p:spPr>
        <p:txBody>
          <a:bodyPr wrap="square">
            <a:spAutoFit/>
          </a:bodyPr>
          <a:lstStyle/>
          <a:p>
            <a:pPr algn="l"/>
            <a:r>
              <a:rPr lang="ja-JP" altLang="en-US" sz="1400" b="0" i="0" dirty="0">
                <a:solidFill>
                  <a:srgbClr val="333333"/>
                </a:solidFill>
                <a:effectLst/>
                <a:latin typeface="YuGothic"/>
              </a:rPr>
              <a:t>自然災害や感染症拡大の影響は、個々の事業者だけでなく、サプライチェーン（取引先等）全体にも大きな影響を及ぼすおそれがあります。</a:t>
            </a:r>
            <a:endParaRPr lang="en-US" altLang="ja-JP" sz="1400" dirty="0">
              <a:solidFill>
                <a:srgbClr val="333333"/>
              </a:solidFill>
              <a:latin typeface="YuGothic"/>
            </a:endParaRPr>
          </a:p>
        </p:txBody>
      </p:sp>
      <p:sp>
        <p:nvSpPr>
          <p:cNvPr id="17" name="テキスト ボックス 16">
            <a:extLst>
              <a:ext uri="{FF2B5EF4-FFF2-40B4-BE49-F238E27FC236}">
                <a16:creationId xmlns:a16="http://schemas.microsoft.com/office/drawing/2014/main" id="{ABF46607-E7DB-FC17-EDB2-4778C0EBDBC6}"/>
              </a:ext>
            </a:extLst>
          </p:cNvPr>
          <p:cNvSpPr txBox="1"/>
          <p:nvPr/>
        </p:nvSpPr>
        <p:spPr>
          <a:xfrm>
            <a:off x="312049" y="4647004"/>
            <a:ext cx="6840760" cy="738664"/>
          </a:xfrm>
          <a:prstGeom prst="rect">
            <a:avLst/>
          </a:prstGeom>
          <a:noFill/>
        </p:spPr>
        <p:txBody>
          <a:bodyPr wrap="square">
            <a:spAutoFit/>
          </a:bodyPr>
          <a:lstStyle/>
          <a:p>
            <a:r>
              <a:rPr lang="ja-JP" altLang="en-US" b="0" i="0" dirty="0">
                <a:solidFill>
                  <a:srgbClr val="333333"/>
                </a:solidFill>
                <a:effectLst/>
                <a:latin typeface="YuGothic"/>
              </a:rPr>
              <a:t>認定を受けた</a:t>
            </a:r>
            <a:r>
              <a:rPr lang="ja-JP" altLang="en-US" dirty="0">
                <a:solidFill>
                  <a:srgbClr val="333333"/>
                </a:solidFill>
                <a:latin typeface="YuGothic"/>
              </a:rPr>
              <a:t>事業者</a:t>
            </a:r>
            <a:r>
              <a:rPr lang="ja-JP" altLang="en-US" b="0" i="0" dirty="0">
                <a:solidFill>
                  <a:srgbClr val="333333"/>
                </a:solidFill>
                <a:effectLst/>
                <a:latin typeface="YuGothic"/>
              </a:rPr>
              <a:t>は、税制措置や金融支援、補助金の加点などの支援策が受けられます。 </a:t>
            </a:r>
            <a:endParaRPr lang="ja-JP" altLang="en-US" dirty="0"/>
          </a:p>
        </p:txBody>
      </p:sp>
      <p:pic>
        <p:nvPicPr>
          <p:cNvPr id="20" name="図 19">
            <a:extLst>
              <a:ext uri="{FF2B5EF4-FFF2-40B4-BE49-F238E27FC236}">
                <a16:creationId xmlns:a16="http://schemas.microsoft.com/office/drawing/2014/main" id="{5B933761-5FEB-657C-D54E-E7179A7AF6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1496" y="5122744"/>
            <a:ext cx="2474456" cy="1872208"/>
          </a:xfrm>
          <a:prstGeom prst="rect">
            <a:avLst/>
          </a:prstGeom>
        </p:spPr>
      </p:pic>
      <p:sp>
        <p:nvSpPr>
          <p:cNvPr id="2" name="テキスト ボックス 1">
            <a:extLst>
              <a:ext uri="{FF2B5EF4-FFF2-40B4-BE49-F238E27FC236}">
                <a16:creationId xmlns:a16="http://schemas.microsoft.com/office/drawing/2014/main" id="{DFA81223-A598-6896-2DDD-65313410D6D0}"/>
              </a:ext>
            </a:extLst>
          </p:cNvPr>
          <p:cNvSpPr txBox="1"/>
          <p:nvPr/>
        </p:nvSpPr>
        <p:spPr>
          <a:xfrm>
            <a:off x="324247" y="3843447"/>
            <a:ext cx="7047060" cy="738664"/>
          </a:xfrm>
          <a:prstGeom prst="rect">
            <a:avLst/>
          </a:prstGeom>
          <a:noFill/>
        </p:spPr>
        <p:txBody>
          <a:bodyPr wrap="square" rtlCol="0">
            <a:spAutoFit/>
          </a:bodyPr>
          <a:lstStyle/>
          <a:p>
            <a:pPr algn="l"/>
            <a:r>
              <a:rPr lang="ja-JP" altLang="en-US" sz="1400" b="0" i="0" dirty="0">
                <a:solidFill>
                  <a:srgbClr val="333333"/>
                </a:solidFill>
                <a:effectLst/>
                <a:latin typeface="YuGothic"/>
              </a:rPr>
              <a:t>中小企業・小規模事業者の自然災害等に対する事前対策（防災・減災対策）を促進する</a:t>
            </a:r>
            <a:endParaRPr lang="en-US" altLang="ja-JP" sz="1400" b="0" i="0" dirty="0">
              <a:solidFill>
                <a:srgbClr val="333333"/>
              </a:solidFill>
              <a:effectLst/>
              <a:latin typeface="YuGothic"/>
            </a:endParaRPr>
          </a:p>
          <a:p>
            <a:pPr algn="l"/>
            <a:r>
              <a:rPr lang="ja-JP" altLang="en-US" sz="1400" b="0" i="0" dirty="0">
                <a:solidFill>
                  <a:srgbClr val="333333"/>
                </a:solidFill>
                <a:effectLst/>
                <a:latin typeface="YuGothic"/>
              </a:rPr>
              <a:t>ため</a:t>
            </a:r>
            <a:r>
              <a:rPr lang="ja-JP" altLang="en-US" sz="1400" dirty="0">
                <a:solidFill>
                  <a:srgbClr val="333333"/>
                </a:solidFill>
                <a:latin typeface="YuGothic"/>
              </a:rPr>
              <a:t>、事業者</a:t>
            </a:r>
            <a:r>
              <a:rPr lang="ja-JP" altLang="en-US" sz="1400" b="0" i="0" dirty="0">
                <a:solidFill>
                  <a:srgbClr val="333333"/>
                </a:solidFill>
                <a:effectLst/>
                <a:latin typeface="YuGothic"/>
              </a:rPr>
              <a:t>がその取組内容（事前対策）をとりまとめた計画（名称：</a:t>
            </a:r>
            <a:r>
              <a:rPr lang="ja-JP" altLang="en-US" sz="1400" b="0" i="0" u="sng" dirty="0">
                <a:effectLst/>
                <a:latin typeface="YuGothic"/>
              </a:rPr>
              <a:t>事業継続力強化計画</a:t>
            </a:r>
            <a:r>
              <a:rPr lang="ja-JP" altLang="en-US" sz="1400" b="0" i="0" dirty="0">
                <a:solidFill>
                  <a:srgbClr val="333333"/>
                </a:solidFill>
                <a:effectLst/>
                <a:latin typeface="YuGothic"/>
              </a:rPr>
              <a:t>）</a:t>
            </a:r>
            <a:endParaRPr lang="en-US" altLang="ja-JP" sz="1400" b="0" i="0" dirty="0">
              <a:solidFill>
                <a:srgbClr val="333333"/>
              </a:solidFill>
              <a:effectLst/>
              <a:latin typeface="YuGothic"/>
            </a:endParaRPr>
          </a:p>
          <a:p>
            <a:pPr algn="l"/>
            <a:r>
              <a:rPr lang="ja-JP" altLang="en-US" sz="1400" b="0" i="0" dirty="0">
                <a:solidFill>
                  <a:srgbClr val="333333"/>
                </a:solidFill>
                <a:effectLst/>
                <a:latin typeface="YuGothic"/>
              </a:rPr>
              <a:t>を</a:t>
            </a:r>
            <a:r>
              <a:rPr lang="ja-JP" altLang="en-US" sz="1400" b="0" i="0" u="sng" dirty="0">
                <a:solidFill>
                  <a:srgbClr val="333333"/>
                </a:solidFill>
                <a:effectLst/>
                <a:latin typeface="YuGothic"/>
              </a:rPr>
              <a:t>国が認定する制度</a:t>
            </a:r>
            <a:r>
              <a:rPr lang="ja-JP" altLang="en-US" sz="1400" b="0" i="0" dirty="0">
                <a:solidFill>
                  <a:srgbClr val="333333"/>
                </a:solidFill>
                <a:effectLst/>
                <a:latin typeface="YuGothic"/>
              </a:rPr>
              <a:t>が創設されました。</a:t>
            </a:r>
            <a:endParaRPr lang="ja-JP" altLang="en-US" sz="1400" dirty="0"/>
          </a:p>
        </p:txBody>
      </p:sp>
      <p:pic>
        <p:nvPicPr>
          <p:cNvPr id="8" name="図 7">
            <a:extLst>
              <a:ext uri="{FF2B5EF4-FFF2-40B4-BE49-F238E27FC236}">
                <a16:creationId xmlns:a16="http://schemas.microsoft.com/office/drawing/2014/main" id="{961AD718-2B76-D72B-88B9-B2906B2DF2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963" y="7323494"/>
            <a:ext cx="2002507" cy="1657075"/>
          </a:xfrm>
          <a:prstGeom prst="rect">
            <a:avLst/>
          </a:prstGeom>
        </p:spPr>
      </p:pic>
      <p:sp>
        <p:nvSpPr>
          <p:cNvPr id="10" name="吹き出し: 四角形 9">
            <a:extLst>
              <a:ext uri="{FF2B5EF4-FFF2-40B4-BE49-F238E27FC236}">
                <a16:creationId xmlns:a16="http://schemas.microsoft.com/office/drawing/2014/main" id="{D0310C5A-5A5C-43E0-A883-14BF655E3992}"/>
              </a:ext>
            </a:extLst>
          </p:cNvPr>
          <p:cNvSpPr/>
          <p:nvPr/>
        </p:nvSpPr>
        <p:spPr>
          <a:xfrm>
            <a:off x="408630" y="5797332"/>
            <a:ext cx="4323986" cy="1309510"/>
          </a:xfrm>
          <a:prstGeom prst="wedgeRectCallout">
            <a:avLst>
              <a:gd name="adj1" fmla="val -28672"/>
              <a:gd name="adj2" fmla="val 70308"/>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333333"/>
                </a:solidFill>
                <a:latin typeface="+mn-ea"/>
              </a:rPr>
              <a:t>家族経営なので家族で防災対策を話し合うきっかけになりました。</a:t>
            </a:r>
            <a:endParaRPr lang="en-US" altLang="ja-JP" sz="1200" dirty="0">
              <a:solidFill>
                <a:srgbClr val="333333"/>
              </a:solidFill>
              <a:latin typeface="+mn-ea"/>
            </a:endParaRPr>
          </a:p>
          <a:p>
            <a:r>
              <a:rPr lang="ja-JP" altLang="en-US" sz="1200" dirty="0">
                <a:solidFill>
                  <a:srgbClr val="333333"/>
                </a:solidFill>
                <a:latin typeface="+mn-ea"/>
              </a:rPr>
              <a:t>こうしたきっかけが無ければ、家族で防災の取組を話し合うこともありませんでした。</a:t>
            </a:r>
            <a:r>
              <a:rPr lang="ja-JP" altLang="en-US" sz="1200" b="0" i="0" dirty="0">
                <a:solidFill>
                  <a:srgbClr val="333333"/>
                </a:solidFill>
                <a:effectLst/>
                <a:latin typeface="+mn-ea"/>
              </a:rPr>
              <a:t>防災の取組については災害が起こらない可能性もあり、面倒くさいという意識がある方も多いと思います。しかし国の施策があるので活用しない手はないと思っています。</a:t>
            </a:r>
            <a:endParaRPr lang="en-US" altLang="ja-JP" sz="1200" b="0" i="0" dirty="0">
              <a:solidFill>
                <a:srgbClr val="333333"/>
              </a:solidFill>
              <a:effectLst/>
              <a:latin typeface="+mn-ea"/>
            </a:endParaRPr>
          </a:p>
          <a:p>
            <a:r>
              <a:rPr kumimoji="1" lang="ja-JP" altLang="en-US" sz="1200" dirty="0">
                <a:solidFill>
                  <a:srgbClr val="333333"/>
                </a:solidFill>
                <a:latin typeface="+mn-ea"/>
              </a:rPr>
              <a:t>　　　　　　　　　　　　　　　　　　　　　（クリーニング業：個人事業主）</a:t>
            </a:r>
            <a:endParaRPr kumimoji="1" lang="ja-JP" altLang="en-US" sz="1200" dirty="0">
              <a:solidFill>
                <a:schemeClr val="tx1"/>
              </a:solidFill>
              <a:latin typeface="+mn-ea"/>
            </a:endParaRPr>
          </a:p>
        </p:txBody>
      </p:sp>
      <p:sp>
        <p:nvSpPr>
          <p:cNvPr id="16" name="テキスト ボックス 15">
            <a:extLst>
              <a:ext uri="{FF2B5EF4-FFF2-40B4-BE49-F238E27FC236}">
                <a16:creationId xmlns:a16="http://schemas.microsoft.com/office/drawing/2014/main" id="{35E52600-4FC3-FC6A-E55A-914D1117ACDA}"/>
              </a:ext>
            </a:extLst>
          </p:cNvPr>
          <p:cNvSpPr txBox="1"/>
          <p:nvPr/>
        </p:nvSpPr>
        <p:spPr>
          <a:xfrm>
            <a:off x="295311" y="5476462"/>
            <a:ext cx="2795937" cy="276999"/>
          </a:xfrm>
          <a:prstGeom prst="rect">
            <a:avLst/>
          </a:prstGeom>
          <a:noFill/>
        </p:spPr>
        <p:txBody>
          <a:bodyPr wrap="square" rtlCol="0">
            <a:spAutoFit/>
          </a:bodyPr>
          <a:lstStyle/>
          <a:p>
            <a:r>
              <a:rPr kumimoji="1" lang="ja-JP" altLang="en-US" sz="1200" dirty="0"/>
              <a:t>◆認定を受けた事業者の声◆</a:t>
            </a:r>
          </a:p>
        </p:txBody>
      </p:sp>
      <p:pic>
        <p:nvPicPr>
          <p:cNvPr id="4" name="図 3">
            <a:extLst>
              <a:ext uri="{FF2B5EF4-FFF2-40B4-BE49-F238E27FC236}">
                <a16:creationId xmlns:a16="http://schemas.microsoft.com/office/drawing/2014/main" id="{8FC9DB2B-82E3-DD98-777F-4B745A19012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24095" y="8853307"/>
            <a:ext cx="1728633" cy="1579537"/>
          </a:xfrm>
          <a:prstGeom prst="rect">
            <a:avLst/>
          </a:prstGeom>
        </p:spPr>
      </p:pic>
      <p:sp>
        <p:nvSpPr>
          <p:cNvPr id="6" name="吹き出し: 四角形 5">
            <a:extLst>
              <a:ext uri="{FF2B5EF4-FFF2-40B4-BE49-F238E27FC236}">
                <a16:creationId xmlns:a16="http://schemas.microsoft.com/office/drawing/2014/main" id="{70B2D8E4-84A5-073D-1CF8-F704800A1782}"/>
              </a:ext>
            </a:extLst>
          </p:cNvPr>
          <p:cNvSpPr/>
          <p:nvPr/>
        </p:nvSpPr>
        <p:spPr>
          <a:xfrm>
            <a:off x="2836267" y="7245432"/>
            <a:ext cx="4323986" cy="1554667"/>
          </a:xfrm>
          <a:prstGeom prst="wedgeRectCallout">
            <a:avLst>
              <a:gd name="adj1" fmla="val 20818"/>
              <a:gd name="adj2" fmla="val 67076"/>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i="0" dirty="0">
                <a:solidFill>
                  <a:schemeClr val="tx1"/>
                </a:solidFill>
                <a:effectLst/>
                <a:latin typeface="+mn-ea"/>
              </a:rPr>
              <a:t>新型コロナウィルスが流行した際、改めて生徒や職員を守る上で‘’想定外のこと‘’が起きた時にどのように対応して準備するかが大切だと実感しました。ものづくり補助金の加点措置になることで本制度を知り、事業継続力強化計画を策定することで今一度災害時の初動対応や事前対策を整理して、万が一の時の影響を最小限に抑えたいと考え、計画の策定に至りました。</a:t>
            </a:r>
            <a:endParaRPr lang="en-US" altLang="ja-JP" sz="1200" i="0" dirty="0">
              <a:solidFill>
                <a:schemeClr val="tx1"/>
              </a:solidFill>
              <a:effectLst/>
              <a:latin typeface="+mn-ea"/>
            </a:endParaRPr>
          </a:p>
          <a:p>
            <a:r>
              <a:rPr kumimoji="1" lang="ja-JP" altLang="en-US" sz="1200" dirty="0">
                <a:solidFill>
                  <a:schemeClr val="tx1"/>
                </a:solidFill>
                <a:latin typeface="+mn-ea"/>
              </a:rPr>
              <a:t>　　　　　　　　　　　　　　　　　　　　　　　　　（</a:t>
            </a:r>
            <a:r>
              <a:rPr lang="ja-JP" altLang="en-US" sz="1200" dirty="0">
                <a:solidFill>
                  <a:schemeClr val="tx1"/>
                </a:solidFill>
                <a:latin typeface="+mn-ea"/>
              </a:rPr>
              <a:t>学習塾経営：株式会社</a:t>
            </a:r>
            <a:r>
              <a:rPr kumimoji="1" lang="ja-JP" altLang="en-US" sz="1200" dirty="0">
                <a:solidFill>
                  <a:schemeClr val="tx1"/>
                </a:solidFill>
                <a:latin typeface="+mn-ea"/>
              </a:rPr>
              <a:t>）</a:t>
            </a:r>
          </a:p>
        </p:txBody>
      </p:sp>
      <p:sp>
        <p:nvSpPr>
          <p:cNvPr id="9" name="テキスト ボックス 8">
            <a:extLst>
              <a:ext uri="{FF2B5EF4-FFF2-40B4-BE49-F238E27FC236}">
                <a16:creationId xmlns:a16="http://schemas.microsoft.com/office/drawing/2014/main" id="{CC35D512-8328-5792-310A-13B8B26900D0}"/>
              </a:ext>
            </a:extLst>
          </p:cNvPr>
          <p:cNvSpPr txBox="1"/>
          <p:nvPr/>
        </p:nvSpPr>
        <p:spPr>
          <a:xfrm>
            <a:off x="1404367" y="9044393"/>
            <a:ext cx="4205400" cy="523220"/>
          </a:xfrm>
          <a:prstGeom prst="rect">
            <a:avLst/>
          </a:prstGeom>
          <a:noFill/>
        </p:spPr>
        <p:txBody>
          <a:bodyPr wrap="square" rtlCol="0">
            <a:spAutoFit/>
          </a:bodyPr>
          <a:lstStyle/>
          <a:p>
            <a:r>
              <a:rPr lang="ja-JP" altLang="en-US" sz="1400" b="0" i="0" dirty="0">
                <a:effectLst/>
                <a:latin typeface="+mn-ea"/>
              </a:rPr>
              <a:t>事業継続力強化計画の認定事業者数は、約</a:t>
            </a:r>
            <a:r>
              <a:rPr lang="en-US" altLang="ja-JP" sz="1400" b="0" i="0" dirty="0">
                <a:effectLst/>
                <a:latin typeface="+mn-ea"/>
              </a:rPr>
              <a:t>36,500</a:t>
            </a:r>
            <a:r>
              <a:rPr lang="ja-JP" altLang="en-US" sz="1400" b="0" i="0" dirty="0">
                <a:effectLst/>
                <a:latin typeface="+mn-ea"/>
              </a:rPr>
              <a:t>件（令和</a:t>
            </a:r>
            <a:r>
              <a:rPr lang="en-US" altLang="ja-JP" sz="1400" b="0" i="0" dirty="0">
                <a:effectLst/>
                <a:latin typeface="+mn-ea"/>
              </a:rPr>
              <a:t>3</a:t>
            </a:r>
            <a:r>
              <a:rPr lang="ja-JP" altLang="en-US" sz="1400" b="0" i="0" dirty="0">
                <a:effectLst/>
                <a:latin typeface="+mn-ea"/>
              </a:rPr>
              <a:t>年</a:t>
            </a:r>
            <a:r>
              <a:rPr lang="en-US" altLang="ja-JP" sz="1400" b="0" i="0" dirty="0">
                <a:effectLst/>
                <a:latin typeface="+mn-ea"/>
              </a:rPr>
              <a:t>12</a:t>
            </a:r>
            <a:r>
              <a:rPr lang="ja-JP" altLang="en-US" sz="1400" b="0" i="0" dirty="0">
                <a:effectLst/>
                <a:latin typeface="+mn-ea"/>
              </a:rPr>
              <a:t>月末時点）です！</a:t>
            </a:r>
            <a:endParaRPr kumimoji="1" lang="ja-JP" altLang="en-US" sz="1800" dirty="0">
              <a:latin typeface="+mn-ea"/>
            </a:endParaRPr>
          </a:p>
        </p:txBody>
      </p:sp>
      <p:sp>
        <p:nvSpPr>
          <p:cNvPr id="11" name="テキスト ボックス 10">
            <a:extLst>
              <a:ext uri="{FF2B5EF4-FFF2-40B4-BE49-F238E27FC236}">
                <a16:creationId xmlns:a16="http://schemas.microsoft.com/office/drawing/2014/main" id="{5D0DF3E5-AAA7-45DA-F70B-4F936C6F3F14}"/>
              </a:ext>
            </a:extLst>
          </p:cNvPr>
          <p:cNvSpPr txBox="1"/>
          <p:nvPr/>
        </p:nvSpPr>
        <p:spPr>
          <a:xfrm>
            <a:off x="1572148" y="9545354"/>
            <a:ext cx="3740497" cy="738664"/>
          </a:xfrm>
          <a:prstGeom prst="rect">
            <a:avLst/>
          </a:prstGeom>
          <a:noFill/>
        </p:spPr>
        <p:txBody>
          <a:bodyPr wrap="square" rtlCol="0">
            <a:spAutoFit/>
          </a:bodyPr>
          <a:lstStyle/>
          <a:p>
            <a:r>
              <a:rPr kumimoji="1" lang="ja-JP" altLang="en-US" dirty="0"/>
              <a:t>次はあなたが！</a:t>
            </a:r>
            <a:endParaRPr kumimoji="1" lang="en-US" altLang="ja-JP" dirty="0"/>
          </a:p>
          <a:p>
            <a:r>
              <a:rPr kumimoji="1" lang="ja-JP" altLang="en-US" dirty="0"/>
              <a:t>商工会がお手伝いいたします。</a:t>
            </a:r>
          </a:p>
        </p:txBody>
      </p:sp>
      <p:pic>
        <p:nvPicPr>
          <p:cNvPr id="22" name="図 21">
            <a:extLst>
              <a:ext uri="{FF2B5EF4-FFF2-40B4-BE49-F238E27FC236}">
                <a16:creationId xmlns:a16="http://schemas.microsoft.com/office/drawing/2014/main" id="{35C78C12-459C-89C0-9987-5BBDB55DA3F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7343" y="8939998"/>
            <a:ext cx="1328816" cy="1406154"/>
          </a:xfrm>
          <a:prstGeom prst="rect">
            <a:avLst/>
          </a:prstGeom>
        </p:spPr>
      </p:pic>
      <p:sp>
        <p:nvSpPr>
          <p:cNvPr id="3" name="テキスト ボックス 2">
            <a:extLst>
              <a:ext uri="{FF2B5EF4-FFF2-40B4-BE49-F238E27FC236}">
                <a16:creationId xmlns:a16="http://schemas.microsoft.com/office/drawing/2014/main" id="{3F4B6A7F-7AF2-C485-E5F5-7B05E9385008}"/>
              </a:ext>
            </a:extLst>
          </p:cNvPr>
          <p:cNvSpPr txBox="1"/>
          <p:nvPr/>
        </p:nvSpPr>
        <p:spPr>
          <a:xfrm>
            <a:off x="2284349" y="5382987"/>
            <a:ext cx="2795937" cy="430887"/>
          </a:xfrm>
          <a:prstGeom prst="rect">
            <a:avLst/>
          </a:prstGeom>
          <a:noFill/>
        </p:spPr>
        <p:txBody>
          <a:bodyPr wrap="square" rtlCol="0">
            <a:spAutoFit/>
          </a:bodyPr>
          <a:lstStyle/>
          <a:p>
            <a:r>
              <a:rPr kumimoji="1" lang="en-US" altLang="ja-JP" sz="1100" dirty="0">
                <a:latin typeface="+mn-ea"/>
              </a:rPr>
              <a:t>【</a:t>
            </a:r>
            <a:r>
              <a:rPr kumimoji="1" lang="ja-JP" altLang="en-US" sz="1100" dirty="0">
                <a:latin typeface="+mn-ea"/>
              </a:rPr>
              <a:t>関東経済産業局</a:t>
            </a:r>
            <a:r>
              <a:rPr kumimoji="1" lang="en-US" altLang="ja-JP" sz="1100" dirty="0">
                <a:latin typeface="+mn-ea"/>
              </a:rPr>
              <a:t>HP</a:t>
            </a:r>
            <a:r>
              <a:rPr kumimoji="1" lang="ja-JP" altLang="en-US" sz="1100" dirty="0">
                <a:latin typeface="+mn-ea"/>
              </a:rPr>
              <a:t>に掲載</a:t>
            </a:r>
            <a:r>
              <a:rPr lang="ja-JP" altLang="en-US" sz="1100" dirty="0">
                <a:latin typeface="+mn-ea"/>
              </a:rPr>
              <a:t>されている</a:t>
            </a:r>
            <a:endParaRPr lang="en-US" altLang="ja-JP" sz="1100" dirty="0">
              <a:latin typeface="+mn-ea"/>
            </a:endParaRPr>
          </a:p>
          <a:p>
            <a:r>
              <a:rPr lang="ja-JP" altLang="en-US" sz="1100" dirty="0">
                <a:latin typeface="+mn-ea"/>
              </a:rPr>
              <a:t>　</a:t>
            </a:r>
            <a:r>
              <a:rPr kumimoji="1" lang="ja-JP" altLang="en-US" sz="1100" dirty="0">
                <a:latin typeface="+mn-ea"/>
              </a:rPr>
              <a:t>モデル事例から抜粋して記載しています。</a:t>
            </a:r>
            <a:r>
              <a:rPr kumimoji="1" lang="en-US" altLang="ja-JP" sz="1100" dirty="0">
                <a:latin typeface="+mn-ea"/>
              </a:rPr>
              <a:t>】</a:t>
            </a:r>
            <a:endParaRPr kumimoji="1" lang="ja-JP" altLang="en-US" sz="1100" dirty="0">
              <a:latin typeface="+mn-ea"/>
            </a:endParaRPr>
          </a:p>
        </p:txBody>
      </p:sp>
    </p:spTree>
    <p:extLst>
      <p:ext uri="{BB962C8B-B14F-4D97-AF65-F5344CB8AC3E}">
        <p14:creationId xmlns:p14="http://schemas.microsoft.com/office/powerpoint/2010/main" val="116177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07DBA1C-FB2B-EF17-37CC-AB329D1B24C2}"/>
              </a:ext>
            </a:extLst>
          </p:cNvPr>
          <p:cNvPicPr>
            <a:picLocks noChangeAspect="1"/>
          </p:cNvPicPr>
          <p:nvPr/>
        </p:nvPicPr>
        <p:blipFill>
          <a:blip r:embed="rId2"/>
          <a:stretch>
            <a:fillRect/>
          </a:stretch>
        </p:blipFill>
        <p:spPr>
          <a:xfrm>
            <a:off x="310317" y="306140"/>
            <a:ext cx="6940628" cy="240028"/>
          </a:xfrm>
          <a:prstGeom prst="rect">
            <a:avLst/>
          </a:prstGeom>
        </p:spPr>
      </p:pic>
      <p:sp>
        <p:nvSpPr>
          <p:cNvPr id="6" name="正方形/長方形 5">
            <a:extLst>
              <a:ext uri="{FF2B5EF4-FFF2-40B4-BE49-F238E27FC236}">
                <a16:creationId xmlns:a16="http://schemas.microsoft.com/office/drawing/2014/main" id="{81CCE5F8-0923-D293-2A98-C3E142555C47}"/>
              </a:ext>
            </a:extLst>
          </p:cNvPr>
          <p:cNvSpPr/>
          <p:nvPr/>
        </p:nvSpPr>
        <p:spPr>
          <a:xfrm>
            <a:off x="280021" y="565549"/>
            <a:ext cx="7101010" cy="201168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marR="3508375"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5105208D-AD8B-8BFF-2A06-8E952F5828AE}"/>
              </a:ext>
            </a:extLst>
          </p:cNvPr>
          <p:cNvSpPr txBox="1"/>
          <p:nvPr/>
        </p:nvSpPr>
        <p:spPr>
          <a:xfrm>
            <a:off x="275110" y="2685317"/>
            <a:ext cx="4553498"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地域別景況予報 </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2023</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9</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11</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月期見通し</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567772BE-E7DD-3E30-CD50-807184AC42FE}"/>
              </a:ext>
            </a:extLst>
          </p:cNvPr>
          <p:cNvSpPr/>
          <p:nvPr/>
        </p:nvSpPr>
        <p:spPr>
          <a:xfrm>
            <a:off x="310317" y="3060493"/>
            <a:ext cx="7070714" cy="2121475"/>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5547545"/>
            <a:ext cx="3519097" cy="262890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10D4F8DF-7D3D-D4E6-617D-AFCA746AB844}"/>
              </a:ext>
            </a:extLst>
          </p:cNvPr>
          <p:cNvSpPr/>
          <p:nvPr/>
        </p:nvSpPr>
        <p:spPr>
          <a:xfrm>
            <a:off x="3861934" y="8632258"/>
            <a:ext cx="3519097" cy="170688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indent="139700" algn="l">
              <a:lnSpc>
                <a:spcPts val="1850"/>
              </a:lnSpc>
            </a:pPr>
            <a:r>
              <a:rPr lang="en-US" sz="11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テキスト ボックス 2">
            <a:extLst>
              <a:ext uri="{FF2B5EF4-FFF2-40B4-BE49-F238E27FC236}">
                <a16:creationId xmlns:a16="http://schemas.microsoft.com/office/drawing/2014/main" id="{75E26DE6-A67B-C768-0B46-56ABDAEC1236}"/>
              </a:ext>
            </a:extLst>
          </p:cNvPr>
          <p:cNvSpPr txBox="1">
            <a:spLocks noChangeArrowheads="1"/>
          </p:cNvSpPr>
          <p:nvPr/>
        </p:nvSpPr>
        <p:spPr bwMode="auto">
          <a:xfrm>
            <a:off x="3861934" y="8285806"/>
            <a:ext cx="148590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▸岐阜県最低賃金</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310317" y="5547545"/>
            <a:ext cx="3254290" cy="4791593"/>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75110" y="5259987"/>
            <a:ext cx="7037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330575" algn="l"/>
              </a:tabLst>
            </a:pP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事業所規模別 平均賃金の推移</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▸ハローワーク別 有効求人倍率の推移</a:t>
            </a:r>
            <a:endParaRPr kumimoji="0" lang="ja-JP" altLang="en-US" sz="600" b="0" i="0" u="none" strike="noStrike" cap="none" normalizeH="0" baseline="0" dirty="0">
              <a:ln>
                <a:noFill/>
              </a:ln>
              <a:solidFill>
                <a:schemeClr val="tx1"/>
              </a:solidFill>
              <a:effectLst/>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 name="テキスト ボックス 1">
            <a:extLst>
              <a:ext uri="{FF2B5EF4-FFF2-40B4-BE49-F238E27FC236}">
                <a16:creationId xmlns:a16="http://schemas.microsoft.com/office/drawing/2014/main" id="{26BC2E21-8967-5CDB-50D5-B5B899101266}"/>
              </a:ext>
            </a:extLst>
          </p:cNvPr>
          <p:cNvSpPr txBox="1"/>
          <p:nvPr/>
        </p:nvSpPr>
        <p:spPr>
          <a:xfrm>
            <a:off x="269813" y="550993"/>
            <a:ext cx="4209443" cy="327718"/>
          </a:xfrm>
          <a:prstGeom prst="rect">
            <a:avLst/>
          </a:prstGeom>
          <a:noFill/>
        </p:spPr>
        <p:txBody>
          <a:bodyPr wrap="square">
            <a:spAutoFit/>
          </a:bodyPr>
          <a:lstStyle/>
          <a:p>
            <a:pPr marR="152400">
              <a:lnSpc>
                <a:spcPts val="2200"/>
              </a:lnSpc>
            </a:pPr>
            <a:r>
              <a:rPr lang="ja-JP" altLang="ja-JP" sz="1100" b="1" dirty="0">
                <a:effectLst/>
                <a:latin typeface="ＭＳ ゴシック" panose="020B0609070205080204" pitchFamily="49" charset="-128"/>
                <a:ea typeface="ＭＳ ゴシック" panose="020B0609070205080204" pitchFamily="49" charset="-128"/>
              </a:rPr>
              <a:t>酷暑や災害に阻まれ持続的な回復はまだ遠い小規模企業景況</a:t>
            </a:r>
            <a:endParaRPr lang="ja-JP" altLang="ja-JP" sz="1050" b="1" dirty="0">
              <a:effectLst/>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172953C3-F045-E5BE-D5AB-E89775272958}"/>
              </a:ext>
            </a:extLst>
          </p:cNvPr>
          <p:cNvSpPr txBox="1"/>
          <p:nvPr/>
        </p:nvSpPr>
        <p:spPr>
          <a:xfrm>
            <a:off x="244140" y="901398"/>
            <a:ext cx="3972178" cy="1615827"/>
          </a:xfrm>
          <a:prstGeom prst="rect">
            <a:avLst/>
          </a:prstGeom>
          <a:noFill/>
        </p:spPr>
        <p:txBody>
          <a:bodyPr wrap="square" rtlCol="0">
            <a:spAutoFit/>
          </a:bodyPr>
          <a:lstStyle/>
          <a:p>
            <a:pPr algn="l"/>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全国の商工会経営指導員が実施した２３年７月期の小規模事業</a:t>
            </a:r>
            <a:r>
              <a:rPr lang="ja-JP" altLang="en-US" sz="1100" dirty="0">
                <a:solidFill>
                  <a:srgbClr val="000000"/>
                </a:solidFill>
                <a:latin typeface="ＭＳ ゴシック" panose="020B0609070205080204" pitchFamily="49" charset="-128"/>
                <a:ea typeface="ＭＳ ゴシック" panose="020B0609070205080204" pitchFamily="49" charset="-128"/>
              </a:rPr>
              <a:t>景況</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調査の結果です。産業全体では売上額</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DI</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が小幅に改善、資金繰り・業況</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DI</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はわずかに悪化ました。夏休みシーズンのレジャー需要や、自粛されていたイベントの活発化が売上改善に繋がりましたが、猛暑や豪雨の影響で期待以上に客足は伸びていません。一方でコスト高や、従業員不足による受注機会のロス、ゼロゼロ融資の元金返済開始により資金繰りが立ち行かず、廃業を選択する事業者が増加傾向にあります。　　　　</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出典：</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全国商工会連合会</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７月期小規模事業者</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景気</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動向</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調査</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endPar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pic>
        <p:nvPicPr>
          <p:cNvPr id="4" name="図 3">
            <a:extLst>
              <a:ext uri="{FF2B5EF4-FFF2-40B4-BE49-F238E27FC236}">
                <a16:creationId xmlns:a16="http://schemas.microsoft.com/office/drawing/2014/main" id="{2BF8B0F9-D953-E9C1-2727-F3C6050F54ED}"/>
              </a:ext>
            </a:extLst>
          </p:cNvPr>
          <p:cNvPicPr>
            <a:picLocks noChangeAspect="1"/>
          </p:cNvPicPr>
          <p:nvPr/>
        </p:nvPicPr>
        <p:blipFill>
          <a:blip r:embed="rId3"/>
          <a:stretch>
            <a:fillRect/>
          </a:stretch>
        </p:blipFill>
        <p:spPr>
          <a:xfrm>
            <a:off x="4198362" y="615041"/>
            <a:ext cx="3182669" cy="1896126"/>
          </a:xfrm>
          <a:prstGeom prst="rect">
            <a:avLst/>
          </a:prstGeom>
        </p:spPr>
      </p:pic>
      <p:sp>
        <p:nvSpPr>
          <p:cNvPr id="17" name="テキスト ボックス 16">
            <a:extLst>
              <a:ext uri="{FF2B5EF4-FFF2-40B4-BE49-F238E27FC236}">
                <a16:creationId xmlns:a16="http://schemas.microsoft.com/office/drawing/2014/main" id="{250D4203-745D-F7A6-AFF9-FAD0DC71AF03}"/>
              </a:ext>
            </a:extLst>
          </p:cNvPr>
          <p:cNvSpPr txBox="1"/>
          <p:nvPr/>
        </p:nvSpPr>
        <p:spPr>
          <a:xfrm>
            <a:off x="4309362" y="2948265"/>
            <a:ext cx="3025330" cy="2200602"/>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dirty="0">
                <a:solidFill>
                  <a:srgbClr val="000000"/>
                </a:solidFill>
                <a:latin typeface="ＭＳ ゴシック" panose="020B0609070205080204" pitchFamily="49" charset="-128"/>
                <a:ea typeface="ＭＳ ゴシック" panose="020B0609070205080204" pitchFamily="49" charset="-128"/>
              </a:rPr>
              <a:t>半導体不足の解消と食品製造の受注が堅調であることから、</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生産活動と設備投資がけん引し</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3</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ヵ月後の景気は良化を見込んでいます。唯一、飛騨・郡上地域は観光客は増えているものの、人手不足により受け入れ体制が整っていない事や土木関連で公共工事の減少の影響が大きく悪化の見通しとなっています。企業収益は原材料、人件費、燃料費等の高騰に価格転嫁が追いつかず、すべての地域で悪化する見通しとなっています。</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出典：株式会社</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OKB</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総研　景気指数調査</a:t>
            </a:r>
            <a:r>
              <a:rPr lang="ja-JP" altLang="en-US" sz="800" dirty="0">
                <a:solidFill>
                  <a:srgbClr val="000000"/>
                </a:solidFill>
                <a:latin typeface="ＭＳ ゴシック" panose="020B0609070205080204" pitchFamily="49" charset="-128"/>
                <a:ea typeface="ＭＳ ゴシック" panose="020B0609070205080204" pitchFamily="49" charset="-128"/>
              </a:rPr>
              <a:t>　</a:t>
            </a:r>
            <a:endParaRPr lang="en-US" altLang="ja-JP" sz="800" dirty="0">
              <a:solidFill>
                <a:srgbClr val="000000"/>
              </a:solidFill>
              <a:latin typeface="ＭＳ ゴシック" panose="020B0609070205080204" pitchFamily="49" charset="-128"/>
              <a:ea typeface="ＭＳ ゴシック" panose="020B0609070205080204" pitchFamily="49" charset="-128"/>
            </a:endParaRPr>
          </a:p>
          <a:p>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（公開値の加工編集を行っていおります）</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en-US" altLang="ja-JP" sz="8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aphicFrame>
        <p:nvGraphicFramePr>
          <p:cNvPr id="18" name="グラフ 17">
            <a:extLst>
              <a:ext uri="{FF2B5EF4-FFF2-40B4-BE49-F238E27FC236}">
                <a16:creationId xmlns:a16="http://schemas.microsoft.com/office/drawing/2014/main" id="{43D18005-E396-1B04-975D-5008C80D250F}"/>
              </a:ext>
            </a:extLst>
          </p:cNvPr>
          <p:cNvGraphicFramePr>
            <a:graphicFrameLocks/>
          </p:cNvGraphicFramePr>
          <p:nvPr>
            <p:extLst>
              <p:ext uri="{D42A27DB-BD31-4B8C-83A1-F6EECF244321}">
                <p14:modId xmlns:p14="http://schemas.microsoft.com/office/powerpoint/2010/main" val="254437213"/>
              </p:ext>
            </p:extLst>
          </p:nvPr>
        </p:nvGraphicFramePr>
        <p:xfrm>
          <a:off x="346127" y="5547544"/>
          <a:ext cx="3218479" cy="2535459"/>
        </p:xfrm>
        <a:graphic>
          <a:graphicData uri="http://schemas.openxmlformats.org/drawingml/2006/chart">
            <c:chart xmlns:c="http://schemas.openxmlformats.org/drawingml/2006/chart" xmlns:r="http://schemas.openxmlformats.org/officeDocument/2006/relationships" r:id="rId4"/>
          </a:graphicData>
        </a:graphic>
      </p:graphicFrame>
      <p:sp>
        <p:nvSpPr>
          <p:cNvPr id="20" name="テキスト ボックス 19">
            <a:extLst>
              <a:ext uri="{FF2B5EF4-FFF2-40B4-BE49-F238E27FC236}">
                <a16:creationId xmlns:a16="http://schemas.microsoft.com/office/drawing/2014/main" id="{0AF69F40-9CF6-F1FF-B21E-55DE7C6FBFE0}"/>
              </a:ext>
            </a:extLst>
          </p:cNvPr>
          <p:cNvSpPr txBox="1"/>
          <p:nvPr/>
        </p:nvSpPr>
        <p:spPr>
          <a:xfrm>
            <a:off x="328221" y="7790954"/>
            <a:ext cx="3254290" cy="1446550"/>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令和５年６月の現金給与総額（特別に支払われた額を含む）は、規模５人以上で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402,573 </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円、前年同月比</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5.4</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％増で、２ヶ月連続で前年同月を上回りました。また規模</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30</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人以上では</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455,565 </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円、前年同月比</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1.0</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％減で、２ヶ月ぶりに前年同月を下回りました。</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algn="r"/>
            <a:r>
              <a:rPr lang="en-US" altLang="ja-JP" sz="10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出典：岐阜県統計情報　毎月勤労統計調査</a:t>
            </a:r>
            <a:r>
              <a:rPr lang="en-US" altLang="ja-JP" sz="10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A7ECCCF2-05DC-4612-6CB9-6559D9D0DA17}"/>
              </a:ext>
            </a:extLst>
          </p:cNvPr>
          <p:cNvSpPr txBox="1"/>
          <p:nvPr/>
        </p:nvSpPr>
        <p:spPr>
          <a:xfrm>
            <a:off x="445039" y="9035372"/>
            <a:ext cx="3254290" cy="1277273"/>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また、厚生労働省７月の毎月勤労統計調査（速報、従業員５人以上、全国）によると物価変動を加味した実質賃金は前年同月比２・５％減で１６カ月連続のマイナスで減少幅は前月より拡大。賃金上昇が物価高騰に追い付いておらず、家計を圧迫する状況が続いているとの事です。</a:t>
            </a: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aphicFrame>
        <p:nvGraphicFramePr>
          <p:cNvPr id="22" name="グラフ 21">
            <a:extLst>
              <a:ext uri="{FF2B5EF4-FFF2-40B4-BE49-F238E27FC236}">
                <a16:creationId xmlns:a16="http://schemas.microsoft.com/office/drawing/2014/main" id="{9105891D-EFDD-C7AC-BD9D-583392F4AD2B}"/>
              </a:ext>
            </a:extLst>
          </p:cNvPr>
          <p:cNvGraphicFramePr>
            <a:graphicFrameLocks/>
          </p:cNvGraphicFramePr>
          <p:nvPr>
            <p:extLst>
              <p:ext uri="{D42A27DB-BD31-4B8C-83A1-F6EECF244321}">
                <p14:modId xmlns:p14="http://schemas.microsoft.com/office/powerpoint/2010/main" val="1412436409"/>
              </p:ext>
            </p:extLst>
          </p:nvPr>
        </p:nvGraphicFramePr>
        <p:xfrm>
          <a:off x="3859344" y="5510894"/>
          <a:ext cx="3602990" cy="1938020"/>
        </p:xfrm>
        <a:graphic>
          <a:graphicData uri="http://schemas.openxmlformats.org/drawingml/2006/chart">
            <c:chart xmlns:c="http://schemas.openxmlformats.org/drawingml/2006/chart" xmlns:r="http://schemas.openxmlformats.org/officeDocument/2006/relationships" r:id="rId5"/>
          </a:graphicData>
        </a:graphic>
      </p:graphicFrame>
      <p:sp>
        <p:nvSpPr>
          <p:cNvPr id="23" name="テキスト ボックス 22">
            <a:extLst>
              <a:ext uri="{FF2B5EF4-FFF2-40B4-BE49-F238E27FC236}">
                <a16:creationId xmlns:a16="http://schemas.microsoft.com/office/drawing/2014/main" id="{3BC4EEFA-B289-7A58-EA87-E7CFC6B676D0}"/>
              </a:ext>
            </a:extLst>
          </p:cNvPr>
          <p:cNvSpPr txBox="1"/>
          <p:nvPr/>
        </p:nvSpPr>
        <p:spPr>
          <a:xfrm>
            <a:off x="3859344" y="7394564"/>
            <a:ext cx="3548005" cy="786177"/>
          </a:xfrm>
          <a:prstGeom prst="rect">
            <a:avLst/>
          </a:prstGeom>
          <a:noFill/>
        </p:spPr>
        <p:txBody>
          <a:bodyPr wrap="square" rtlCol="0">
            <a:spAutoFit/>
          </a:bodyPr>
          <a:lstStyle/>
          <a:p>
            <a:pPr indent="139700">
              <a:lnSpc>
                <a:spcPts val="1850"/>
              </a:lnSpc>
            </a:pPr>
            <a:r>
              <a:rPr lang="ja-JP" altLang="en-US"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■有効求人倍率はほぼ横ばいの動き　</a:t>
            </a:r>
            <a:r>
              <a:rPr lang="ja-JP" altLang="en-US" sz="1100" b="0" i="0" dirty="0">
                <a:solidFill>
                  <a:srgbClr val="333333"/>
                </a:solidFill>
                <a:effectLst/>
                <a:latin typeface="ＭＳ ゴシック" panose="020B0609070205080204" pitchFamily="49" charset="-128"/>
                <a:ea typeface="ＭＳ ゴシック" panose="020B0609070205080204" pitchFamily="49" charset="-128"/>
              </a:rPr>
              <a:t>労働局では「一部に改善の動きが見られるが物価上昇などが雇用に与える影響に注意する必要がある」としています</a:t>
            </a:r>
            <a:endParaRPr lang="en-US" altLang="ja-JP"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D0617499-EEBB-317A-2B71-1029CE8147A5}"/>
              </a:ext>
            </a:extLst>
          </p:cNvPr>
          <p:cNvSpPr txBox="1"/>
          <p:nvPr/>
        </p:nvSpPr>
        <p:spPr>
          <a:xfrm>
            <a:off x="3699329" y="8611748"/>
            <a:ext cx="3681702" cy="297774"/>
          </a:xfrm>
          <a:prstGeom prst="rect">
            <a:avLst/>
          </a:prstGeom>
          <a:noFill/>
        </p:spPr>
        <p:txBody>
          <a:bodyPr wrap="square" rtlCol="0">
            <a:spAutoFit/>
          </a:bodyPr>
          <a:lstStyle/>
          <a:p>
            <a:pPr indent="139700" algn="l">
              <a:lnSpc>
                <a:spcPts val="1850"/>
              </a:lnSpc>
            </a:pPr>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令和５年１０月１日から</a:t>
            </a:r>
            <a:endParaRPr lang="en-US" alt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035BA4CA-C4D9-8F2B-C36F-7664FA091CEC}"/>
              </a:ext>
            </a:extLst>
          </p:cNvPr>
          <p:cNvSpPr txBox="1"/>
          <p:nvPr/>
        </p:nvSpPr>
        <p:spPr>
          <a:xfrm>
            <a:off x="3762430" y="9025909"/>
            <a:ext cx="2808311" cy="316360"/>
          </a:xfrm>
          <a:prstGeom prst="rect">
            <a:avLst/>
          </a:prstGeom>
          <a:noFill/>
          <a:ln w="12700" cmpd="dbl">
            <a:noFill/>
          </a:ln>
        </p:spPr>
        <p:txBody>
          <a:bodyPr wrap="square" lIns="0" tIns="36000" rIns="0" bIns="36000">
            <a:spAutoFit/>
          </a:bodyPr>
          <a:lstStyle/>
          <a:p>
            <a:pPr indent="139700" algn="ctr">
              <a:lnSpc>
                <a:spcPts val="1850"/>
              </a:lnSpc>
            </a:pPr>
            <a:r>
              <a:rPr lang="ja-JP" altLang="en-US" sz="2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９５０円</a:t>
            </a:r>
            <a:r>
              <a:rPr lang="ja-JP" altLang="en-US" sz="20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（時間額）</a:t>
            </a:r>
            <a:r>
              <a:rPr lang="en-US" altLang="ja-JP"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94E4B203-D6C7-C947-0FE8-40044D7DF3CB}"/>
              </a:ext>
            </a:extLst>
          </p:cNvPr>
          <p:cNvSpPr txBox="1"/>
          <p:nvPr/>
        </p:nvSpPr>
        <p:spPr>
          <a:xfrm>
            <a:off x="6300911" y="8803084"/>
            <a:ext cx="1008112" cy="584775"/>
          </a:xfrm>
          <a:prstGeom prst="rect">
            <a:avLst/>
          </a:prstGeom>
          <a:solidFill>
            <a:schemeClr val="tx2">
              <a:lumMod val="20000"/>
              <a:lumOff val="80000"/>
            </a:schemeClr>
          </a:solidFill>
          <a:ln>
            <a:solidFill>
              <a:schemeClr val="tx2">
                <a:lumMod val="50000"/>
              </a:schemeClr>
            </a:solidFill>
          </a:ln>
        </p:spPr>
        <p:txBody>
          <a:bodyPr wrap="square" rtlCol="0">
            <a:spAutoFit/>
          </a:bodyPr>
          <a:lstStyle/>
          <a:p>
            <a:r>
              <a:rPr kumimoji="1" lang="ja-JP" altLang="en-US" sz="1600" dirty="0">
                <a:latin typeface="ＭＳ ゴシック" panose="020B0609070205080204" pitchFamily="49" charset="-128"/>
                <a:ea typeface="ＭＳ ゴシック" panose="020B0609070205080204" pitchFamily="49" charset="-128"/>
              </a:rPr>
              <a:t>昨年より</a:t>
            </a:r>
            <a:endParaRPr kumimoji="1"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４０円</a:t>
            </a:r>
            <a:r>
              <a:rPr lang="en-US" altLang="ja-JP" sz="1600" dirty="0">
                <a:latin typeface="ＭＳ ゴシック" panose="020B0609070205080204" pitchFamily="49" charset="-128"/>
                <a:ea typeface="ＭＳ ゴシック" panose="020B0609070205080204" pitchFamily="49" charset="-128"/>
              </a:rPr>
              <a:t>UP</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FA81DECC-A39D-2FB4-B86F-A4CEDBDABEE1}"/>
              </a:ext>
            </a:extLst>
          </p:cNvPr>
          <p:cNvSpPr txBox="1"/>
          <p:nvPr/>
        </p:nvSpPr>
        <p:spPr>
          <a:xfrm>
            <a:off x="3861934" y="9424510"/>
            <a:ext cx="3600400" cy="938719"/>
          </a:xfrm>
          <a:prstGeom prst="rect">
            <a:avLst/>
          </a:prstGeom>
          <a:noFill/>
        </p:spPr>
        <p:txBody>
          <a:bodyPr wrap="square">
            <a:spAutoFit/>
          </a:bodyPr>
          <a:lstStyle/>
          <a:p>
            <a:r>
              <a:rPr lang="ja-JP" altLang="en-US" sz="1100" dirty="0">
                <a:latin typeface="ＭＳ ゴシック" panose="020B0609070205080204" pitchFamily="49" charset="-128"/>
                <a:ea typeface="ＭＳ ゴシック" panose="020B0609070205080204" pitchFamily="49" charset="-128"/>
              </a:rPr>
              <a:t>岐阜県最低賃金は、県内で働くすべての労働者に適用されます。ただし、別に定める産業に従事する労働者は、該当する特定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産業別</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最低賃金と岐阜県最低賃金を比較して、いずれか高い方が適用となります。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（詳細は岐阜労働局</a:t>
            </a:r>
            <a:r>
              <a:rPr lang="en-US" altLang="ja-JP" sz="1100" dirty="0">
                <a:latin typeface="ＭＳ ゴシック" panose="020B0609070205080204" pitchFamily="49" charset="-128"/>
                <a:ea typeface="ＭＳ ゴシック" panose="020B0609070205080204" pitchFamily="49" charset="-128"/>
              </a:rPr>
              <a:t>HP</a:t>
            </a:r>
            <a:r>
              <a:rPr lang="ja-JP" altLang="en-US" sz="1100" dirty="0">
                <a:latin typeface="ＭＳ ゴシック" panose="020B0609070205080204" pitchFamily="49" charset="-128"/>
                <a:ea typeface="ＭＳ ゴシック" panose="020B0609070205080204" pitchFamily="49" charset="-128"/>
              </a:rPr>
              <a:t>でご確認ください）</a:t>
            </a:r>
          </a:p>
        </p:txBody>
      </p:sp>
      <p:pic>
        <p:nvPicPr>
          <p:cNvPr id="19" name="図 18">
            <a:extLst>
              <a:ext uri="{FF2B5EF4-FFF2-40B4-BE49-F238E27FC236}">
                <a16:creationId xmlns:a16="http://schemas.microsoft.com/office/drawing/2014/main" id="{EE2D81F3-DA84-6B34-FA08-24D0B583CBA3}"/>
              </a:ext>
            </a:extLst>
          </p:cNvPr>
          <p:cNvPicPr>
            <a:picLocks noChangeAspect="1"/>
          </p:cNvPicPr>
          <p:nvPr/>
        </p:nvPicPr>
        <p:blipFill rotWithShape="1">
          <a:blip r:embed="rId6"/>
          <a:srcRect t="11019" r="14603"/>
          <a:stretch/>
        </p:blipFill>
        <p:spPr>
          <a:xfrm>
            <a:off x="406385" y="3124842"/>
            <a:ext cx="3936297" cy="1861818"/>
          </a:xfrm>
          <a:prstGeom prst="rect">
            <a:avLst/>
          </a:prstGeom>
        </p:spPr>
      </p:pic>
    </p:spTree>
    <p:extLst>
      <p:ext uri="{BB962C8B-B14F-4D97-AF65-F5344CB8AC3E}">
        <p14:creationId xmlns:p14="http://schemas.microsoft.com/office/powerpoint/2010/main" val="861772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2.xml><?xml version="1.0" encoding="utf-8"?>
<ds:datastoreItem xmlns:ds="http://schemas.openxmlformats.org/officeDocument/2006/customXml" ds:itemID="{DE51E62B-5042-4C2F-84BF-087733CA8974}">
  <ds:schemaRefs>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http://purl.org/dc/terms/"/>
    <ds:schemaRef ds:uri="http://purl.org/dc/dcmitype/"/>
    <ds:schemaRef ds:uri="1119c2e5-8fb9-4d5f-baf1-202c530f2c34"/>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470</TotalTime>
  <Words>1032</Words>
  <Application>Microsoft Office PowerPoint</Application>
  <PresentationFormat>ユーザー設定</PresentationFormat>
  <Paragraphs>54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ＭＳ Ｐゴシック</vt:lpstr>
      <vt:lpstr>ＭＳ ゴシック</vt:lpstr>
      <vt:lpstr>YuGothic</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42</cp:revision>
  <cp:lastPrinted>2023-08-14T05:52:17Z</cp:lastPrinted>
  <dcterms:created xsi:type="dcterms:W3CDTF">2023-08-08T02:22:22Z</dcterms:created>
  <dcterms:modified xsi:type="dcterms:W3CDTF">2023-10-10T05:28:12Z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