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3" r:id="rId1"/>
  </p:sldMasterIdLst>
  <p:notesMasterIdLst>
    <p:notesMasterId r:id="rId3"/>
  </p:notesMasterIdLst>
  <p:sldIdLst>
    <p:sldId id="259" r:id="rId2"/>
  </p:sldIdLst>
  <p:sldSz cx="7775575" cy="10907713"/>
  <p:notesSz cx="6888163" cy="10018713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96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F4FA"/>
    <a:srgbClr val="E8EEF8"/>
    <a:srgbClr val="203864"/>
    <a:srgbClr val="EE0000"/>
    <a:srgbClr val="FFFFCC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6" d="100"/>
          <a:sy n="46" d="100"/>
        </p:scale>
        <p:origin x="2298" y="36"/>
      </p:cViewPr>
      <p:guideLst>
        <p:guide orient="horz" pos="3896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0" cy="502676"/>
          </a:xfrm>
          <a:prstGeom prst="rect">
            <a:avLst/>
          </a:prstGeom>
        </p:spPr>
        <p:txBody>
          <a:bodyPr vert="horz" lIns="92455" tIns="46227" rIns="92455" bIns="4622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700" y="0"/>
            <a:ext cx="2984870" cy="502676"/>
          </a:xfrm>
          <a:prstGeom prst="rect">
            <a:avLst/>
          </a:prstGeom>
        </p:spPr>
        <p:txBody>
          <a:bodyPr vert="horz" lIns="92455" tIns="46227" rIns="92455" bIns="46227" rtlCol="0"/>
          <a:lstStyle>
            <a:lvl1pPr algn="r">
              <a:defRPr sz="1200"/>
            </a:lvl1pPr>
          </a:lstStyle>
          <a:p>
            <a:fld id="{70F99883-74AE-4A2C-81B7-5B86A08198C0}" type="datetimeFigureOut">
              <a:rPr kumimoji="1" lang="ja-JP" altLang="en-US" smtClean="0"/>
              <a:t>2021/6/17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38375" y="1250950"/>
            <a:ext cx="2411413" cy="33829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55" tIns="46227" rIns="92455" bIns="4622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817" y="4821506"/>
            <a:ext cx="5510530" cy="3944868"/>
          </a:xfrm>
          <a:prstGeom prst="rect">
            <a:avLst/>
          </a:prstGeom>
        </p:spPr>
        <p:txBody>
          <a:bodyPr vert="horz" lIns="92455" tIns="46227" rIns="92455" bIns="4622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516041"/>
            <a:ext cx="2984870" cy="502675"/>
          </a:xfrm>
          <a:prstGeom prst="rect">
            <a:avLst/>
          </a:prstGeom>
        </p:spPr>
        <p:txBody>
          <a:bodyPr vert="horz" lIns="92455" tIns="46227" rIns="92455" bIns="4622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700" y="9516041"/>
            <a:ext cx="2984870" cy="502675"/>
          </a:xfrm>
          <a:prstGeom prst="rect">
            <a:avLst/>
          </a:prstGeom>
        </p:spPr>
        <p:txBody>
          <a:bodyPr vert="horz" lIns="92455" tIns="46227" rIns="92455" bIns="46227" rtlCol="0" anchor="b"/>
          <a:lstStyle>
            <a:lvl1pPr algn="r">
              <a:defRPr sz="12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871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172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293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071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880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440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215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6/17/2021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266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6/17/2021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992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6/17/2021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79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020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309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571" y="580737"/>
            <a:ext cx="6706433" cy="21083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571" y="2903673"/>
            <a:ext cx="6706433" cy="69208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571" y="10109836"/>
            <a:ext cx="1749504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6/17/2021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5659" y="10109836"/>
            <a:ext cx="2624257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1500" y="10109836"/>
            <a:ext cx="1749504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48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txStyles>
    <p:titleStyle>
      <a:lvl1pPr algn="l" defTabSz="777514" rtl="0" eaLnBrk="1" latinLnBrk="0" hangingPunct="1">
        <a:lnSpc>
          <a:spcPct val="90000"/>
        </a:lnSpc>
        <a:spcBef>
          <a:spcPct val="0"/>
        </a:spcBef>
        <a:buNone/>
        <a:defRPr kumimoji="1" sz="374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79" indent="-194379" algn="l" defTabSz="777514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kumimoji="1" sz="2381" kern="1200">
          <a:solidFill>
            <a:schemeClr val="tx1"/>
          </a:solidFill>
          <a:latin typeface="+mn-lt"/>
          <a:ea typeface="+mn-ea"/>
          <a:cs typeface="+mn-cs"/>
        </a:defRPr>
      </a:lvl1pPr>
      <a:lvl2pPr marL="5831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2041" kern="1200">
          <a:solidFill>
            <a:schemeClr val="tx1"/>
          </a:solidFill>
          <a:latin typeface="+mn-lt"/>
          <a:ea typeface="+mn-ea"/>
          <a:cs typeface="+mn-cs"/>
        </a:defRPr>
      </a:lvl2pPr>
      <a:lvl3pPr marL="971893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360650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749407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0" y="0"/>
            <a:ext cx="7775575" cy="10907713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pattFill prst="pct90">
                <a:fgClr>
                  <a:srgbClr val="002060"/>
                </a:fgClr>
                <a:bgClr>
                  <a:schemeClr val="bg1"/>
                </a:bgClr>
              </a:patt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4713022" y="9820412"/>
            <a:ext cx="2175596" cy="338554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6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TEL: </a:t>
            </a:r>
            <a:r>
              <a:rPr lang="en-US" altLang="ja-JP" sz="16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0574-26-7667</a:t>
            </a:r>
            <a:endParaRPr lang="ja-JP" altLang="en-US" sz="16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7"/>
          <p:cNvSpPr txBox="1"/>
          <p:nvPr/>
        </p:nvSpPr>
        <p:spPr>
          <a:xfrm>
            <a:off x="354983" y="394341"/>
            <a:ext cx="7775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4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坂祝町新型コロナ感染症</a:t>
            </a:r>
            <a:endParaRPr lang="en-US" altLang="ja-JP" sz="4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4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拡大防止対策費（第</a:t>
            </a:r>
            <a:r>
              <a:rPr lang="en-US" altLang="ja-JP" sz="4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4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弾）</a:t>
            </a:r>
          </a:p>
        </p:txBody>
      </p:sp>
      <p:sp>
        <p:nvSpPr>
          <p:cNvPr id="14" name="テキスト ボックス 18"/>
          <p:cNvSpPr txBox="1"/>
          <p:nvPr/>
        </p:nvSpPr>
        <p:spPr>
          <a:xfrm>
            <a:off x="2966832" y="9780078"/>
            <a:ext cx="18164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2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坂祝町商工会</a:t>
            </a:r>
            <a:endParaRPr lang="en-US" altLang="ja-JP" sz="20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17" name="直線コネクタ 16"/>
          <p:cNvCxnSpPr/>
          <p:nvPr/>
        </p:nvCxnSpPr>
        <p:spPr>
          <a:xfrm>
            <a:off x="2317985" y="10856929"/>
            <a:ext cx="0" cy="2278968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角丸四角形 25"/>
          <p:cNvSpPr/>
          <p:nvPr/>
        </p:nvSpPr>
        <p:spPr>
          <a:xfrm>
            <a:off x="1345988" y="9789634"/>
            <a:ext cx="1530562" cy="390554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問合せ・申請先</a:t>
            </a:r>
          </a:p>
        </p:txBody>
      </p:sp>
      <p:sp>
        <p:nvSpPr>
          <p:cNvPr id="52" name="正方形/長方形 51"/>
          <p:cNvSpPr/>
          <p:nvPr/>
        </p:nvSpPr>
        <p:spPr>
          <a:xfrm>
            <a:off x="433809" y="2771134"/>
            <a:ext cx="6890377" cy="413348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正方形/長方形 56"/>
          <p:cNvSpPr/>
          <p:nvPr/>
        </p:nvSpPr>
        <p:spPr>
          <a:xfrm>
            <a:off x="442597" y="1786965"/>
            <a:ext cx="6890378" cy="749426"/>
          </a:xfrm>
          <a:prstGeom prst="rect">
            <a:avLst/>
          </a:prstGeom>
          <a:pattFill prst="narHorz">
            <a:fgClr>
              <a:srgbClr val="F0F4FA"/>
            </a:fgClr>
            <a:bgClr>
              <a:schemeClr val="bg1"/>
            </a:bgClr>
          </a:patt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48"/>
          <p:cNvSpPr txBox="1"/>
          <p:nvPr/>
        </p:nvSpPr>
        <p:spPr>
          <a:xfrm>
            <a:off x="529509" y="1865773"/>
            <a:ext cx="68034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坂祝町内で事業を営んでいる中小企業及び小規模事業者の方に</a:t>
            </a:r>
            <a:endParaRPr lang="en-US" altLang="ja-JP" sz="1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コロナ対策で必要な下記の経費を補助します。（</a:t>
            </a:r>
            <a:r>
              <a:rPr lang="en-US" altLang="ja-JP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回限り）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640880" y="3009744"/>
            <a:ext cx="1601458" cy="17052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コロナ対策費</a:t>
            </a:r>
            <a:endParaRPr kumimoji="1" lang="en-US" altLang="ja-JP" sz="1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kumimoji="1" lang="en-US" altLang="ja-JP" sz="1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新型コロナウィルスの感染拡大防止対策にかかった費用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kumimoji="1"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最大</a:t>
            </a:r>
            <a:r>
              <a:rPr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50,000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円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9">
            <a:extLst>
              <a:ext uri="{FF2B5EF4-FFF2-40B4-BE49-F238E27FC236}">
                <a16:creationId xmlns:a16="http://schemas.microsoft.com/office/drawing/2014/main" id="{065B12FB-4B1A-4033-901C-9F3248B493F5}"/>
              </a:ext>
            </a:extLst>
          </p:cNvPr>
          <p:cNvSpPr txBox="1"/>
          <p:nvPr/>
        </p:nvSpPr>
        <p:spPr>
          <a:xfrm>
            <a:off x="2436224" y="3032113"/>
            <a:ext cx="4694075" cy="2235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対象経費（具体例）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①消毒費用　　　消毒液やアルコール液等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②防護費用　　　マスク・フェイスシールド・手袋等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③飛沫防止対策　パーテーション・ビニールシート等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④換気費用　　　換気扇・二酸化炭素濃度測定器・空気清浄機等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⑤衛生費用　　　体温計・トイレ用ペーパータオル等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⑥その他新型コロナ感染拡大防止対策として町長が認める費用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サーモグラフィー、消毒スタンド等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2525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ja-JP" altLang="en-US" sz="16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テキスト ボックス 31">
            <a:extLst>
              <a:ext uri="{FF2B5EF4-FFF2-40B4-BE49-F238E27FC236}">
                <a16:creationId xmlns:a16="http://schemas.microsoft.com/office/drawing/2014/main" id="{DA6836FB-4BB5-434A-980B-65A4FBCF144C}"/>
              </a:ext>
            </a:extLst>
          </p:cNvPr>
          <p:cNvSpPr txBox="1"/>
          <p:nvPr/>
        </p:nvSpPr>
        <p:spPr>
          <a:xfrm>
            <a:off x="1345988" y="9210873"/>
            <a:ext cx="4953600" cy="6963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2525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申請締切　</a:t>
            </a:r>
            <a:r>
              <a:rPr lang="en-US" altLang="ja-JP" sz="2525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2022</a:t>
            </a:r>
            <a:r>
              <a:rPr lang="ja-JP" altLang="en-US" sz="2525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2525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2525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2525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31</a:t>
            </a:r>
            <a:r>
              <a:rPr lang="ja-JP" altLang="en-US" sz="2525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r>
              <a:rPr lang="en-US" altLang="ja-JP" sz="2525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2525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2525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</a:p>
          <a:p>
            <a:pPr algn="ctr"/>
            <a:endParaRPr lang="ja-JP" altLang="en-US" sz="1400" dirty="0">
              <a:solidFill>
                <a:schemeClr val="bg1"/>
              </a:solidFill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4ABF5B7A-43D8-4FA1-8CC3-D2D289CEBFA6}"/>
              </a:ext>
            </a:extLst>
          </p:cNvPr>
          <p:cNvSpPr/>
          <p:nvPr/>
        </p:nvSpPr>
        <p:spPr>
          <a:xfrm>
            <a:off x="442595" y="7106768"/>
            <a:ext cx="6890377" cy="198002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申請時の必要書類</a:t>
            </a:r>
            <a:endParaRPr kumimoji="1" lang="en-US" altLang="ja-JP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1.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補助金交付申請書（様式第１号）　　　　　　　　商工会に用意してあります</a:t>
            </a:r>
            <a:endParaRPr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kumimoji="1"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2.</a:t>
            </a: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補助対象経費の支払い証拠書類　　　　　　　　　領収書など　　　　　　　　　　　</a:t>
            </a:r>
            <a:endParaRPr kumimoji="1"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3.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購入した物品の写真または現物　　　　　　　　　（必要</a:t>
            </a:r>
            <a:r>
              <a:rPr lang="ja-JP" altLang="en-US" sz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に応じて）</a:t>
            </a:r>
            <a:endParaRPr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kumimoji="1"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.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通帳のコピー　　　　　　　　　　　　　　　　　見開き</a:t>
            </a:r>
            <a:r>
              <a:rPr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ページ目（確認用）</a:t>
            </a:r>
            <a:endParaRPr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kumimoji="1"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5.</a:t>
            </a: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営業確認書類（商工会員以外）　　　　　　　　　確定申告書、営業許可証など</a:t>
            </a:r>
            <a:endParaRPr kumimoji="1"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6.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身分証明書（商工会員以外）　　　　　　　　　　免許証、保険証など</a:t>
            </a: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kumimoji="1" lang="ja-JP" altLang="en-US" sz="12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" name="テキスト ボックス 31">
            <a:extLst>
              <a:ext uri="{FF2B5EF4-FFF2-40B4-BE49-F238E27FC236}">
                <a16:creationId xmlns:a16="http://schemas.microsoft.com/office/drawing/2014/main" id="{C4AB1843-A365-496A-A2B5-191DBE174628}"/>
              </a:ext>
            </a:extLst>
          </p:cNvPr>
          <p:cNvSpPr txBox="1"/>
          <p:nvPr/>
        </p:nvSpPr>
        <p:spPr>
          <a:xfrm>
            <a:off x="-354984" y="10306959"/>
            <a:ext cx="86036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この事業は坂祝町から坂祝町商工会が委託を受けています。</a:t>
            </a:r>
            <a:endParaRPr lang="ja-JP" altLang="en-US" sz="1200" dirty="0">
              <a:solidFill>
                <a:schemeClr val="bg1"/>
              </a:solidFill>
            </a:endParaRP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6B7F0C2E-EE4E-42FF-9826-1E3C8304C2DD}"/>
              </a:ext>
            </a:extLst>
          </p:cNvPr>
          <p:cNvSpPr/>
          <p:nvPr/>
        </p:nvSpPr>
        <p:spPr>
          <a:xfrm>
            <a:off x="6237775" y="1041061"/>
            <a:ext cx="1301686" cy="51883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受付開始</a:t>
            </a:r>
            <a:endParaRPr kumimoji="1"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７月１日～</a:t>
            </a:r>
            <a:endParaRPr kumimoji="1" lang="en-US" altLang="ja-JP" sz="1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テキスト ボックス 29">
            <a:extLst>
              <a:ext uri="{FF2B5EF4-FFF2-40B4-BE49-F238E27FC236}">
                <a16:creationId xmlns:a16="http://schemas.microsoft.com/office/drawing/2014/main" id="{BF594148-488E-4AC6-9CEB-4CA449471342}"/>
              </a:ext>
            </a:extLst>
          </p:cNvPr>
          <p:cNvSpPr txBox="1"/>
          <p:nvPr/>
        </p:nvSpPr>
        <p:spPr>
          <a:xfrm>
            <a:off x="718773" y="4822889"/>
            <a:ext cx="642493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注意事項</a:t>
            </a:r>
            <a:endParaRPr lang="en-US" altLang="ja-JP" sz="1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●期間は</a:t>
            </a:r>
            <a:r>
              <a:rPr lang="en-US" altLang="ja-JP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2021</a:t>
            </a:r>
            <a:r>
              <a:rPr lang="ja-JP" altLang="en-US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日から</a:t>
            </a:r>
            <a:r>
              <a:rPr lang="en-US" altLang="ja-JP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12</a:t>
            </a:r>
            <a:r>
              <a:rPr lang="ja-JP" altLang="en-US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31</a:t>
            </a:r>
            <a:r>
              <a:rPr lang="ja-JP" altLang="en-US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日までに支払った費用。</a:t>
            </a:r>
            <a:endParaRPr lang="en-US" altLang="ja-JP" sz="1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●</a:t>
            </a:r>
            <a:r>
              <a:rPr lang="en-US" altLang="ja-JP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月分からさかのぼって申請できます。（証拠書類必要）</a:t>
            </a:r>
            <a:endParaRPr lang="en-US" altLang="ja-JP" sz="1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●申請は</a:t>
            </a:r>
            <a:r>
              <a:rPr lang="en-US" altLang="ja-JP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事業者につき、</a:t>
            </a:r>
            <a:r>
              <a:rPr lang="en-US" altLang="ja-JP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回限り。</a:t>
            </a:r>
            <a:endParaRPr lang="en-US" altLang="ja-JP" sz="1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●国や県の補助金と重なるものは、申請できません。</a:t>
            </a:r>
            <a:endParaRPr lang="en-US" altLang="ja-JP" sz="1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・飲食店における飛沫感染防止対策事業費補助金（県）</a:t>
            </a:r>
            <a:endParaRPr lang="en-US" altLang="ja-JP" sz="1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・持続化補助金（国、県）など</a:t>
            </a: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8B6F1AFD-90DF-41C1-9BB5-04CEB389D821}"/>
              </a:ext>
            </a:extLst>
          </p:cNvPr>
          <p:cNvCxnSpPr>
            <a:cxnSpLocks/>
          </p:cNvCxnSpPr>
          <p:nvPr/>
        </p:nvCxnSpPr>
        <p:spPr>
          <a:xfrm>
            <a:off x="847725" y="8362950"/>
            <a:ext cx="56578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01869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37.potx" id="{AEB7B507-A06E-40AE-820E-0613D7133D19}" vid="{892B6F8A-F774-410A-807C-8FB3DE0D5DCC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37</Template>
  <TotalTime>0</TotalTime>
  <Words>359</Words>
  <Application>Microsoft Office PowerPoint</Application>
  <PresentationFormat>ユーザー設定</PresentationFormat>
  <Paragraphs>39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/>
  <cp:revision>1</cp:revision>
  <dcterms:created xsi:type="dcterms:W3CDTF">2013-07-10T10:19:04Z</dcterms:created>
  <dcterms:modified xsi:type="dcterms:W3CDTF">2021-06-17T08:16:38Z</dcterms:modified>
</cp:coreProperties>
</file>